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1" r:id="rId2"/>
    <p:sldId id="260" r:id="rId3"/>
    <p:sldId id="263" r:id="rId4"/>
    <p:sldId id="264" r:id="rId5"/>
    <p:sldId id="262" r:id="rId6"/>
    <p:sldId id="267" r:id="rId7"/>
    <p:sldId id="265" r:id="rId8"/>
    <p:sldId id="279" r:id="rId9"/>
    <p:sldId id="266" r:id="rId10"/>
    <p:sldId id="276" r:id="rId11"/>
    <p:sldId id="269" r:id="rId12"/>
    <p:sldId id="270" r:id="rId13"/>
    <p:sldId id="277" r:id="rId14"/>
    <p:sldId id="268" r:id="rId15"/>
    <p:sldId id="273" r:id="rId16"/>
    <p:sldId id="272" r:id="rId17"/>
    <p:sldId id="280" r:id="rId18"/>
    <p:sldId id="274" r:id="rId19"/>
    <p:sldId id="281" r:id="rId20"/>
    <p:sldId id="750" r:id="rId21"/>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B34"/>
    <a:srgbClr val="B50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p:cViewPr varScale="1">
        <p:scale>
          <a:sx n="113" d="100"/>
          <a:sy n="113" d="100"/>
        </p:scale>
        <p:origin x="614" y="86"/>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12/10/2020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0CE7D-8033-4157-88BC-201A970185DA}" type="datetimeFigureOut">
              <a:rPr lang="en-GB" smtClean="0"/>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61F0-48DA-4849-A6FD-5F94C8B94BFC}" type="slidenum">
              <a:rPr lang="en-GB" smtClean="0"/>
              <a:t>‹#›</a:t>
            </a:fld>
            <a:endParaRPr lang="en-GB"/>
          </a:p>
        </p:txBody>
      </p:sp>
    </p:spTree>
    <p:extLst>
      <p:ext uri="{BB962C8B-B14F-4D97-AF65-F5344CB8AC3E}">
        <p14:creationId xmlns:p14="http://schemas.microsoft.com/office/powerpoint/2010/main" val="256206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Zoe</a:t>
            </a:r>
          </a:p>
          <a:p>
            <a:endParaRPr lang="en-GB" dirty="0"/>
          </a:p>
          <a:p>
            <a:r>
              <a:rPr lang="en-GB" dirty="0"/>
              <a:t>8</a:t>
            </a:r>
            <a:r>
              <a:rPr lang="en-GB" baseline="30000" dirty="0"/>
              <a:t>th</a:t>
            </a:r>
            <a:r>
              <a:rPr lang="en-GB" dirty="0"/>
              <a:t> is a Monday, 11</a:t>
            </a:r>
            <a:r>
              <a:rPr lang="en-GB" baseline="30000" dirty="0"/>
              <a:t>th</a:t>
            </a:r>
            <a:r>
              <a:rPr lang="en-GB" dirty="0"/>
              <a:t> a Thursday.</a:t>
            </a:r>
          </a:p>
          <a:p>
            <a:endParaRPr lang="en-GB" dirty="0"/>
          </a:p>
          <a:p>
            <a:r>
              <a:rPr lang="en-GB" dirty="0"/>
              <a:t>Deliberate gap between the SQE1 days for</a:t>
            </a:r>
            <a:r>
              <a:rPr lang="en-GB" baseline="0" dirty="0"/>
              <a:t> the candidates’ benefit – each exam is just over 5 hours long (5 hours 6 </a:t>
            </a:r>
            <a:r>
              <a:rPr lang="en-GB" baseline="0" dirty="0" err="1"/>
              <a:t>mins</a:t>
            </a:r>
            <a:r>
              <a:rPr lang="en-GB" baseline="0" dirty="0"/>
              <a:t> to be precise, split into 2 halves, with an hour’s break in the middle.  Some additional time for a pre-exam tutorial, signing declarations </a:t>
            </a:r>
            <a:r>
              <a:rPr lang="en-GB" baseline="0" dirty="0" err="1"/>
              <a:t>etc</a:t>
            </a:r>
            <a:r>
              <a:rPr lang="en-GB" baseline="0" dirty="0"/>
              <a:t> and each day in total will be approaching 6.5 hours long.  We therefore felt a gap was important.</a:t>
            </a:r>
          </a:p>
          <a:p>
            <a:endParaRPr lang="en-GB" baseline="0" dirty="0"/>
          </a:p>
          <a:p>
            <a:pPr rtl="0"/>
            <a:r>
              <a:rPr lang="en-GB" baseline="0" dirty="0"/>
              <a:t>Stakeholder engagement will start after this conference – we’ll circulate a survey and would encourage you all to complete. </a:t>
            </a:r>
            <a:r>
              <a:rPr lang="en-GB" sz="1200" b="0" i="0" u="none" strike="noStrike" kern="1200" dirty="0">
                <a:solidFill>
                  <a:schemeClr val="tx1"/>
                </a:solidFill>
                <a:effectLst/>
                <a:latin typeface="+mn-lt"/>
                <a:ea typeface="+mn-ea"/>
                <a:cs typeface="+mn-cs"/>
              </a:rPr>
              <a:t>In October 2019 stakeholders provided us with very helpful feedback in relation to possible SQE assessment timings.  As we mentioned at the time, the initial sittings of SQE1 and SQE2 are most likely to be slightly different from subsequent years to balance various factors, including the provision of appropriate assessment sittings for the first cohort of solicitor apprentices. Now that the SQE has been approved by the LSB, and training providers and employers will be more advanced in their course, training and recruitment planning, we would like to seek your further feedback on subsequent SQE timings that would become the regular pattern for the SQE assessment.  We absolutely recognise the importance of that consistent pattern of windows – you need certainty</a:t>
            </a:r>
            <a:r>
              <a:rPr lang="en-GB" sz="1200" b="0" i="0" u="none" strike="noStrike" kern="1200" baseline="0" dirty="0">
                <a:solidFill>
                  <a:schemeClr val="tx1"/>
                </a:solidFill>
                <a:effectLst/>
                <a:latin typeface="+mn-lt"/>
                <a:ea typeface="+mn-ea"/>
                <a:cs typeface="+mn-cs"/>
              </a:rPr>
              <a:t> to allow for recruitment and course planning and the aim of this survey is to help us give that to you.  </a:t>
            </a:r>
          </a:p>
          <a:p>
            <a:pPr rtl="0"/>
            <a:endParaRPr lang="en-GB" sz="1200" b="0" i="0" u="none" strike="noStrike" kern="1200" baseline="0" dirty="0">
              <a:solidFill>
                <a:schemeClr val="tx1"/>
              </a:solidFill>
              <a:effectLst/>
              <a:latin typeface="+mn-lt"/>
              <a:ea typeface="+mn-ea"/>
              <a:cs typeface="+mn-cs"/>
            </a:endParaRPr>
          </a:p>
          <a:p>
            <a:pPr rtl="0"/>
            <a:r>
              <a:rPr lang="en-GB" sz="1200" b="0" i="0" u="none" strike="noStrike" kern="1200" baseline="0" dirty="0">
                <a:solidFill>
                  <a:schemeClr val="tx1"/>
                </a:solidFill>
                <a:effectLst/>
                <a:latin typeface="+mn-lt"/>
                <a:ea typeface="+mn-ea"/>
                <a:cs typeface="+mn-cs"/>
              </a:rPr>
              <a:t>It also contains some questions about anticipated volumes – again, this is really important information to help us plan to ensure sufficient capacity in the system. </a:t>
            </a:r>
            <a:r>
              <a:rPr lang="en-GB" sz="1200" b="0" i="0" u="none" strike="noStrike" kern="1200" dirty="0">
                <a:solidFill>
                  <a:schemeClr val="tx1"/>
                </a:solidFill>
                <a:effectLst/>
                <a:latin typeface="+mn-lt"/>
                <a:ea typeface="+mn-ea"/>
                <a:cs typeface="+mn-cs"/>
              </a:rPr>
              <a:t>All responses will be treated confidentially and will only be used to assist us in our planning. </a:t>
            </a:r>
            <a:endParaRPr lang="en-GB" b="0" dirty="0">
              <a:effectLst/>
            </a:endParaRPr>
          </a:p>
          <a:p>
            <a:br>
              <a:rPr lang="en-GB" dirty="0"/>
            </a:br>
            <a:endParaRPr lang="en-GB" dirty="0"/>
          </a:p>
        </p:txBody>
      </p:sp>
      <p:sp>
        <p:nvSpPr>
          <p:cNvPr id="4" name="Slide Number Placeholder 3"/>
          <p:cNvSpPr>
            <a:spLocks noGrp="1"/>
          </p:cNvSpPr>
          <p:nvPr>
            <p:ph type="sldNum" sz="quarter" idx="10"/>
          </p:nvPr>
        </p:nvSpPr>
        <p:spPr/>
        <p:txBody>
          <a:bodyPr/>
          <a:lstStyle/>
          <a:p>
            <a:fld id="{C65361F0-48DA-4849-A6FD-5F94C8B94BFC}" type="slidenum">
              <a:rPr lang="en-GB" smtClean="0"/>
              <a:t>2</a:t>
            </a:fld>
            <a:endParaRPr lang="en-GB"/>
          </a:p>
        </p:txBody>
      </p:sp>
    </p:spTree>
    <p:extLst>
      <p:ext uri="{BB962C8B-B14F-4D97-AF65-F5344CB8AC3E}">
        <p14:creationId xmlns:p14="http://schemas.microsoft.com/office/powerpoint/2010/main" val="87726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Zoe </a:t>
            </a:r>
          </a:p>
          <a:p>
            <a:endParaRPr lang="en-GB" dirty="0"/>
          </a:p>
          <a:p>
            <a:r>
              <a:rPr lang="en-GB" dirty="0"/>
              <a:t>Anything we can say about PV network?</a:t>
            </a:r>
          </a:p>
          <a:p>
            <a:endParaRPr lang="en-GB" dirty="0"/>
          </a:p>
          <a:p>
            <a:r>
              <a:rPr lang="en-GB" dirty="0"/>
              <a:t>SQE2</a:t>
            </a:r>
            <a:r>
              <a:rPr lang="en-GB" baseline="0" dirty="0"/>
              <a:t> – all central locations near to major transport hubs.</a:t>
            </a:r>
            <a:endParaRPr lang="en-GB" dirty="0"/>
          </a:p>
        </p:txBody>
      </p:sp>
      <p:sp>
        <p:nvSpPr>
          <p:cNvPr id="4" name="Slide Number Placeholder 3"/>
          <p:cNvSpPr>
            <a:spLocks noGrp="1"/>
          </p:cNvSpPr>
          <p:nvPr>
            <p:ph type="sldNum" sz="quarter" idx="10"/>
          </p:nvPr>
        </p:nvSpPr>
        <p:spPr/>
        <p:txBody>
          <a:bodyPr/>
          <a:lstStyle/>
          <a:p>
            <a:fld id="{C65361F0-48DA-4849-A6FD-5F94C8B94BFC}" type="slidenum">
              <a:rPr lang="en-GB" smtClean="0"/>
              <a:t>3</a:t>
            </a:fld>
            <a:endParaRPr lang="en-GB"/>
          </a:p>
        </p:txBody>
      </p:sp>
    </p:spTree>
    <p:extLst>
      <p:ext uri="{BB962C8B-B14F-4D97-AF65-F5344CB8AC3E}">
        <p14:creationId xmlns:p14="http://schemas.microsoft.com/office/powerpoint/2010/main" val="168859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Yiannis</a:t>
            </a:r>
            <a:endParaRPr lang="en-GB" dirty="0"/>
          </a:p>
        </p:txBody>
      </p:sp>
      <p:sp>
        <p:nvSpPr>
          <p:cNvPr id="4" name="Slide Number Placeholder 3"/>
          <p:cNvSpPr>
            <a:spLocks noGrp="1"/>
          </p:cNvSpPr>
          <p:nvPr>
            <p:ph type="sldNum" sz="quarter" idx="10"/>
          </p:nvPr>
        </p:nvSpPr>
        <p:spPr/>
        <p:txBody>
          <a:bodyPr/>
          <a:lstStyle/>
          <a:p>
            <a:fld id="{C65361F0-48DA-4849-A6FD-5F94C8B94BFC}" type="slidenum">
              <a:rPr lang="en-GB" smtClean="0"/>
              <a:t>4</a:t>
            </a:fld>
            <a:endParaRPr lang="en-GB"/>
          </a:p>
        </p:txBody>
      </p:sp>
    </p:spTree>
    <p:extLst>
      <p:ext uri="{BB962C8B-B14F-4D97-AF65-F5344CB8AC3E}">
        <p14:creationId xmlns:p14="http://schemas.microsoft.com/office/powerpoint/2010/main" val="420017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Yiannis</a:t>
            </a:r>
            <a:endParaRPr lang="en-GB" dirty="0"/>
          </a:p>
        </p:txBody>
      </p:sp>
      <p:sp>
        <p:nvSpPr>
          <p:cNvPr id="4" name="Slide Number Placeholder 3"/>
          <p:cNvSpPr>
            <a:spLocks noGrp="1"/>
          </p:cNvSpPr>
          <p:nvPr>
            <p:ph type="sldNum" sz="quarter" idx="10"/>
          </p:nvPr>
        </p:nvSpPr>
        <p:spPr/>
        <p:txBody>
          <a:bodyPr/>
          <a:lstStyle/>
          <a:p>
            <a:fld id="{C65361F0-48DA-4849-A6FD-5F94C8B94BFC}" type="slidenum">
              <a:rPr lang="en-GB" smtClean="0"/>
              <a:t>5</a:t>
            </a:fld>
            <a:endParaRPr lang="en-GB"/>
          </a:p>
        </p:txBody>
      </p:sp>
    </p:spTree>
    <p:extLst>
      <p:ext uri="{BB962C8B-B14F-4D97-AF65-F5344CB8AC3E}">
        <p14:creationId xmlns:p14="http://schemas.microsoft.com/office/powerpoint/2010/main" val="289357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solidFill>
                  <a:srgbClr val="FF0000"/>
                </a:solidFill>
              </a:rPr>
              <a:t>SQE1: approx. 8 weeks after the end of the assessment </a:t>
            </a:r>
          </a:p>
          <a:p>
            <a:pPr lvl="1"/>
            <a:r>
              <a:rPr lang="en-GB" dirty="0">
                <a:solidFill>
                  <a:srgbClr val="FF0000"/>
                </a:solidFill>
              </a:rPr>
              <a:t>SQE2: approx. 14 weeks after the end of the assessment </a:t>
            </a:r>
          </a:p>
          <a:p>
            <a:endParaRPr lang="en-GB" dirty="0"/>
          </a:p>
          <a:p>
            <a:r>
              <a:rPr lang="en-GB" dirty="0"/>
              <a:t>Please note, these timings</a:t>
            </a:r>
            <a:r>
              <a:rPr lang="en-GB" baseline="0" dirty="0"/>
              <a:t> are still subject to confirmation, especially for SQE1 as we’re conscious Christmas will have to factor into the equation.</a:t>
            </a:r>
            <a:endParaRPr lang="en-GB" dirty="0"/>
          </a:p>
        </p:txBody>
      </p:sp>
      <p:sp>
        <p:nvSpPr>
          <p:cNvPr id="4" name="Slide Number Placeholder 3"/>
          <p:cNvSpPr>
            <a:spLocks noGrp="1"/>
          </p:cNvSpPr>
          <p:nvPr>
            <p:ph type="sldNum" sz="quarter" idx="10"/>
          </p:nvPr>
        </p:nvSpPr>
        <p:spPr/>
        <p:txBody>
          <a:bodyPr/>
          <a:lstStyle/>
          <a:p>
            <a:fld id="{C65361F0-48DA-4849-A6FD-5F94C8B94BFC}" type="slidenum">
              <a:rPr lang="en-GB" smtClean="0"/>
              <a:t>14</a:t>
            </a:fld>
            <a:endParaRPr lang="en-GB"/>
          </a:p>
        </p:txBody>
      </p:sp>
    </p:spTree>
    <p:extLst>
      <p:ext uri="{BB962C8B-B14F-4D97-AF65-F5344CB8AC3E}">
        <p14:creationId xmlns:p14="http://schemas.microsoft.com/office/powerpoint/2010/main" val="162543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understandable that we</a:t>
            </a:r>
            <a:r>
              <a:rPr lang="en-GB" baseline="0" dirty="0"/>
              <a:t> and the SRA have</a:t>
            </a:r>
            <a:r>
              <a:rPr lang="en-GB" dirty="0"/>
              <a:t> received questions about the delivery of the SQE in a global pandemic.</a:t>
            </a:r>
            <a:r>
              <a:rPr lang="en-GB" baseline="0" dirty="0"/>
              <a:t>  As expected, the LSB  also asked a number of questions in this area.</a:t>
            </a:r>
          </a:p>
          <a:p>
            <a:endParaRPr lang="en-GB" baseline="0" dirty="0"/>
          </a:p>
          <a:p>
            <a:r>
              <a:rPr lang="en-GB" baseline="0" dirty="0"/>
              <a:t>The current planned assessment delivery, as laid out in the assessment specification remains our priority – it is the fairest, most reliable, accurate and secure way to delivery the exams, with or without social distancing.  </a:t>
            </a:r>
          </a:p>
          <a:p>
            <a:endParaRPr lang="en-GB" baseline="0" dirty="0"/>
          </a:p>
          <a:p>
            <a:r>
              <a:rPr lang="en-GB" baseline="0" dirty="0"/>
              <a:t>And we’ve demonstrated it can be done.  </a:t>
            </a:r>
            <a:r>
              <a:rPr lang="en-GB" dirty="0"/>
              <a:t>Since lockdown in March we have successfully delivered socially distanced versions of</a:t>
            </a:r>
            <a:r>
              <a:rPr lang="en-GB" baseline="0" dirty="0"/>
              <a:t> both the QLTS MCT and OSCEs.  I’m proud to say that every candidate who has been willing to sit an OSCE since lockdown has been able to and we’ve received some fantastic feedback from candidates on our approach.  </a:t>
            </a:r>
            <a:r>
              <a:rPr lang="en-GB" dirty="0"/>
              <a:t>TfL comment</a:t>
            </a:r>
          </a:p>
          <a:p>
            <a:endParaRPr lang="en-GB" dirty="0"/>
          </a:p>
          <a:p>
            <a:r>
              <a:rPr lang="en-GB" dirty="0"/>
              <a:t>Our MCT in January look set to</a:t>
            </a:r>
            <a:r>
              <a:rPr lang="en-GB" baseline="0" dirty="0"/>
              <a:t> have more candidates sitting the exam than we’ve ever had before – nearly 50% more, and this is whilst operating within social distancing restrictions.</a:t>
            </a:r>
            <a:endParaRPr lang="en-GB" dirty="0"/>
          </a:p>
        </p:txBody>
      </p:sp>
      <p:sp>
        <p:nvSpPr>
          <p:cNvPr id="4" name="Slide Number Placeholder 3"/>
          <p:cNvSpPr>
            <a:spLocks noGrp="1"/>
          </p:cNvSpPr>
          <p:nvPr>
            <p:ph type="sldNum" sz="quarter" idx="10"/>
          </p:nvPr>
        </p:nvSpPr>
        <p:spPr/>
        <p:txBody>
          <a:bodyPr/>
          <a:lstStyle/>
          <a:p>
            <a:fld id="{C65361F0-48DA-4849-A6FD-5F94C8B94BFC}" type="slidenum">
              <a:rPr lang="en-GB" smtClean="0"/>
              <a:t>15</a:t>
            </a:fld>
            <a:endParaRPr lang="en-GB"/>
          </a:p>
        </p:txBody>
      </p:sp>
    </p:spTree>
    <p:extLst>
      <p:ext uri="{BB962C8B-B14F-4D97-AF65-F5344CB8AC3E}">
        <p14:creationId xmlns:p14="http://schemas.microsoft.com/office/powerpoint/2010/main" val="59825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our business continuity planning</a:t>
            </a:r>
            <a:r>
              <a:rPr lang="en-GB" baseline="0" dirty="0"/>
              <a:t> for SCE, w</a:t>
            </a:r>
            <a:r>
              <a:rPr lang="en-GB" dirty="0"/>
              <a:t>e are of course investigating</a:t>
            </a:r>
            <a:r>
              <a:rPr lang="en-GB" baseline="0" dirty="0"/>
              <a:t> remote proctoring.  But it is not without it’s challenges, as evidenced by these articles, just a few of many that have appeared this year.  The Bar Standards Board issues even made the national press</a:t>
            </a:r>
          </a:p>
          <a:p>
            <a:endParaRPr lang="en-GB" baseline="0" dirty="0"/>
          </a:p>
          <a:p>
            <a:r>
              <a:rPr lang="en-GB" baseline="0" dirty="0"/>
              <a:t>There are possible discriminatory challenges, be that meeting the needs to candidates with disabilities or specific reasonable adjustments or racial issues where it’s been widely reported about challenges with facial recognition software used in ID verification to cite just a couple.  More general technology issues such as internet stability and digital poverty.  Security challenges, both of the assessment itself if candidates require toilet breaks or in respect of data privacy and intrusion into candidates homes with the recording of the exam.  We are exploring all of these challenges and looking at how we can overcome them but we will not proceed down this path until we are happy that the assessment would still be of sufficiently high quality and that it won’t discriminate. </a:t>
            </a:r>
          </a:p>
          <a:p>
            <a:endParaRPr lang="en-GB" baseline="0" dirty="0"/>
          </a:p>
          <a:p>
            <a:r>
              <a:rPr lang="en-GB" baseline="0" dirty="0"/>
              <a:t>We are also investigating alternative assessment models which could be deployed if needed, although we see this very much as a last resort.  The GPs have taken this approach and we are not discounting it as an option but as I started out saying, we remain firmly of the belief that the assessment specification presented is the fairest and most reliable way of assessing the competence of our candidates.</a:t>
            </a:r>
            <a:endParaRPr lang="en-GB" dirty="0"/>
          </a:p>
        </p:txBody>
      </p:sp>
      <p:sp>
        <p:nvSpPr>
          <p:cNvPr id="4" name="Slide Number Placeholder 3"/>
          <p:cNvSpPr>
            <a:spLocks noGrp="1"/>
          </p:cNvSpPr>
          <p:nvPr>
            <p:ph type="sldNum" sz="quarter" idx="10"/>
          </p:nvPr>
        </p:nvSpPr>
        <p:spPr/>
        <p:txBody>
          <a:bodyPr/>
          <a:lstStyle/>
          <a:p>
            <a:fld id="{C65361F0-48DA-4849-A6FD-5F94C8B94BFC}" type="slidenum">
              <a:rPr lang="en-GB" smtClean="0"/>
              <a:t>16</a:t>
            </a:fld>
            <a:endParaRPr lang="en-GB"/>
          </a:p>
        </p:txBody>
      </p:sp>
    </p:spTree>
    <p:extLst>
      <p:ext uri="{BB962C8B-B14F-4D97-AF65-F5344CB8AC3E}">
        <p14:creationId xmlns:p14="http://schemas.microsoft.com/office/powerpoint/2010/main" val="126977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hyperlink" Target="https://kaplan.co.uk/about/solicitors-qualifying-examination/recruit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ra.org.uk/trainees/qualifying-work-experience/qualifying-work-experience-trainees/" TargetMode="External"/><Relationship Id="rId2" Type="http://schemas.openxmlformats.org/officeDocument/2006/relationships/hyperlink" Target="https://www.sra.org.uk/students/sqe/transitional-arrangements/" TargetMode="External"/><Relationship Id="rId1" Type="http://schemas.openxmlformats.org/officeDocument/2006/relationships/slideLayout" Target="../slideLayouts/slideLayout2.xml"/><Relationship Id="rId5" Type="http://schemas.openxmlformats.org/officeDocument/2006/relationships/hyperlink" Target="https://www.sra.org.uk/students/sqe/degree-equivalent/" TargetMode="External"/><Relationship Id="rId4" Type="http://schemas.openxmlformats.org/officeDocument/2006/relationships/hyperlink" Target="https://www.sra.org.uk/sra/policy/solicitors-qualifying-examination/principle-admiss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115616" y="1164352"/>
            <a:ext cx="6694488" cy="1101725"/>
          </a:xfrm>
        </p:spPr>
        <p:txBody>
          <a:bodyPr/>
          <a:lstStyle/>
          <a:p>
            <a:pPr eaLnBrk="1" hangingPunct="1">
              <a:defRPr/>
            </a:pPr>
            <a:r>
              <a:rPr lang="en-GB" dirty="0">
                <a:ea typeface="ＭＳ Ｐゴシック" pitchFamily="34" charset="-128"/>
              </a:rPr>
              <a:t>SQE implementation</a:t>
            </a:r>
          </a:p>
        </p:txBody>
      </p:sp>
      <p:sp>
        <p:nvSpPr>
          <p:cNvPr id="3075" name="Rectangle 5"/>
          <p:cNvSpPr>
            <a:spLocks noGrp="1" noChangeArrowheads="1"/>
          </p:cNvSpPr>
          <p:nvPr>
            <p:ph type="subTitle" idx="1"/>
          </p:nvPr>
        </p:nvSpPr>
        <p:spPr>
          <a:xfrm>
            <a:off x="1311428" y="2220199"/>
            <a:ext cx="7416824" cy="1314450"/>
          </a:xfrm>
        </p:spPr>
        <p:txBody>
          <a:bodyPr/>
          <a:lstStyle/>
          <a:p>
            <a:pPr algn="l"/>
            <a:r>
              <a:rPr lang="en-GB" sz="1800" dirty="0">
                <a:solidFill>
                  <a:srgbClr val="262626"/>
                </a:solidFill>
                <a:ea typeface="ＭＳ Ｐゴシック" pitchFamily="34" charset="-128"/>
              </a:rPr>
              <a:t>Zoe Robinson, </a:t>
            </a:r>
            <a:r>
              <a:rPr lang="en-GB" sz="1800" dirty="0"/>
              <a:t>Director of Learning and Qualifications, Kaplan Professional UK</a:t>
            </a:r>
            <a:endParaRPr lang="en-GB" sz="1800" dirty="0">
              <a:solidFill>
                <a:srgbClr val="262626"/>
              </a:solidFill>
              <a:ea typeface="ＭＳ Ｐゴシック" pitchFamily="34" charset="-128"/>
            </a:endParaRPr>
          </a:p>
          <a:p>
            <a:pPr algn="l" eaLnBrk="1" hangingPunct="1"/>
            <a:r>
              <a:rPr lang="en-GB" sz="1800" dirty="0">
                <a:solidFill>
                  <a:srgbClr val="262626"/>
                </a:solidFill>
                <a:ea typeface="ＭＳ Ｐゴシック" pitchFamily="34" charset="-128"/>
              </a:rPr>
              <a:t>Yiannis Chrysanthou, Head of Stakeholder Engagement, </a:t>
            </a:r>
          </a:p>
          <a:p>
            <a:pPr algn="l" eaLnBrk="1" hangingPunct="1"/>
            <a:r>
              <a:rPr lang="en-GB" sz="1800" dirty="0">
                <a:solidFill>
                  <a:srgbClr val="262626"/>
                </a:solidFill>
                <a:ea typeface="ＭＳ Ｐゴシック" pitchFamily="34" charset="-128"/>
              </a:rPr>
              <a:t>Kaplan SQE </a:t>
            </a:r>
          </a:p>
          <a:p>
            <a:pPr algn="l" eaLnBrk="1" hangingPunct="1"/>
            <a:r>
              <a:rPr lang="en-GB" sz="1800" dirty="0">
                <a:solidFill>
                  <a:srgbClr val="262626"/>
                </a:solidFill>
                <a:ea typeface="ＭＳ Ｐゴシック" pitchFamily="34" charset="-128"/>
              </a:rPr>
              <a:t>Maxine </a:t>
            </a:r>
            <a:r>
              <a:rPr lang="en-GB" sz="1800" dirty="0" err="1">
                <a:solidFill>
                  <a:srgbClr val="262626"/>
                </a:solidFill>
                <a:ea typeface="ＭＳ Ｐゴシック" pitchFamily="34" charset="-128"/>
              </a:rPr>
              <a:t>Warr</a:t>
            </a:r>
            <a:r>
              <a:rPr lang="en-GB" sz="1800" dirty="0">
                <a:solidFill>
                  <a:srgbClr val="262626"/>
                </a:solidFill>
                <a:ea typeface="ＭＳ Ｐゴシック" pitchFamily="34" charset="-128"/>
              </a:rPr>
              <a:t>, Head of Education and Training, SRA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SQE candidate account </a:t>
            </a:r>
          </a:p>
        </p:txBody>
      </p:sp>
      <p:pic>
        <p:nvPicPr>
          <p:cNvPr id="3076" name="Picture 4" descr="https://lh6.googleusercontent.com/td-Gyc1NWXteCBDB5XRbE-FC0lyYd-LQrKhytYPmVCAehNqDdLasCd-SUB7kEkVnln0uYSyOoiA-BOZtyCs-bPypIHIqP2YlG0lhxKyMVCkRVpRyaSK8pikHq77HpMPUGA7GN7abCy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052513"/>
            <a:ext cx="5580112" cy="401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5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Booking assessments</a:t>
            </a:r>
          </a:p>
        </p:txBody>
      </p:sp>
      <p:sp>
        <p:nvSpPr>
          <p:cNvPr id="3" name="Content Placeholder 2"/>
          <p:cNvSpPr>
            <a:spLocks noGrp="1"/>
          </p:cNvSpPr>
          <p:nvPr>
            <p:ph idx="1"/>
          </p:nvPr>
        </p:nvSpPr>
        <p:spPr/>
        <p:txBody>
          <a:bodyPr/>
          <a:lstStyle/>
          <a:p>
            <a:r>
              <a:rPr lang="en-GB" dirty="0"/>
              <a:t>Candidates </a:t>
            </a:r>
          </a:p>
          <a:p>
            <a:pPr lvl="1"/>
            <a:r>
              <a:rPr lang="en-GB" dirty="0"/>
              <a:t>Book assessments via the SQE portal </a:t>
            </a:r>
          </a:p>
          <a:p>
            <a:pPr lvl="1"/>
            <a:r>
              <a:rPr lang="en-GB" dirty="0"/>
              <a:t>Process</a:t>
            </a:r>
          </a:p>
          <a:p>
            <a:r>
              <a:rPr lang="en-GB" dirty="0"/>
              <a:t>Third party bookings</a:t>
            </a:r>
          </a:p>
          <a:p>
            <a:pPr lvl="1"/>
            <a:r>
              <a:rPr lang="en-GB" dirty="0"/>
              <a:t>Eg employers and training providers </a:t>
            </a:r>
          </a:p>
          <a:p>
            <a:pPr lvl="1"/>
            <a:r>
              <a:rPr lang="en-GB" dirty="0"/>
              <a:t>Process</a:t>
            </a:r>
          </a:p>
          <a:p>
            <a:pPr marL="0" indent="0">
              <a:buNone/>
            </a:pPr>
            <a:br>
              <a:rPr lang="en-GB" dirty="0"/>
            </a:br>
            <a:endParaRPr lang="en-GB" dirty="0"/>
          </a:p>
        </p:txBody>
      </p:sp>
    </p:spTree>
    <p:extLst>
      <p:ext uri="{BB962C8B-B14F-4D97-AF65-F5344CB8AC3E}">
        <p14:creationId xmlns:p14="http://schemas.microsoft.com/office/powerpoint/2010/main" val="282916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95263"/>
            <a:ext cx="6625431" cy="857250"/>
          </a:xfrm>
        </p:spPr>
        <p:txBody>
          <a:bodyPr/>
          <a:lstStyle/>
          <a:p>
            <a:r>
              <a:rPr lang="en-GB" dirty="0"/>
              <a:t>Booking timings and administration</a:t>
            </a:r>
          </a:p>
        </p:txBody>
      </p:sp>
      <p:sp>
        <p:nvSpPr>
          <p:cNvPr id="3" name="Content Placeholder 2"/>
          <p:cNvSpPr>
            <a:spLocks noGrp="1"/>
          </p:cNvSpPr>
          <p:nvPr>
            <p:ph idx="1"/>
          </p:nvPr>
        </p:nvSpPr>
        <p:spPr/>
        <p:txBody>
          <a:bodyPr/>
          <a:lstStyle/>
          <a:p>
            <a:r>
              <a:rPr lang="en-GB" dirty="0"/>
              <a:t>Generally</a:t>
            </a:r>
          </a:p>
          <a:p>
            <a:pPr lvl="1"/>
            <a:r>
              <a:rPr lang="en-GB" dirty="0"/>
              <a:t>bookings open approx. 18 weeks before the assessment </a:t>
            </a:r>
          </a:p>
          <a:p>
            <a:pPr lvl="1"/>
            <a:r>
              <a:rPr lang="en-GB" dirty="0"/>
              <a:t>close approx. 8 weeks before the assessment </a:t>
            </a:r>
          </a:p>
          <a:p>
            <a:r>
              <a:rPr lang="en-GB" dirty="0"/>
              <a:t>SQE1 November 2021</a:t>
            </a:r>
          </a:p>
          <a:p>
            <a:pPr lvl="1"/>
            <a:r>
              <a:rPr lang="en-GB" dirty="0"/>
              <a:t>bookings open approx. 14 weeks before the assessment (early July 2021) </a:t>
            </a:r>
          </a:p>
          <a:p>
            <a:pPr lvl="1"/>
            <a:r>
              <a:rPr lang="en-GB" dirty="0"/>
              <a:t>close approx. 6 weeks before the assessment (end Sep 2021)</a:t>
            </a:r>
          </a:p>
          <a:p>
            <a:endParaRPr lang="en-GB" dirty="0"/>
          </a:p>
          <a:p>
            <a:endParaRPr lang="en-GB" dirty="0"/>
          </a:p>
        </p:txBody>
      </p:sp>
    </p:spTree>
    <p:extLst>
      <p:ext uri="{BB962C8B-B14F-4D97-AF65-F5344CB8AC3E}">
        <p14:creationId xmlns:p14="http://schemas.microsoft.com/office/powerpoint/2010/main" val="137430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95263"/>
            <a:ext cx="6625431" cy="857250"/>
          </a:xfrm>
        </p:spPr>
        <p:txBody>
          <a:bodyPr/>
          <a:lstStyle/>
          <a:p>
            <a:r>
              <a:rPr lang="en-GB" dirty="0"/>
              <a:t>Booking timings and administration</a:t>
            </a:r>
          </a:p>
        </p:txBody>
      </p:sp>
      <p:sp>
        <p:nvSpPr>
          <p:cNvPr id="3" name="Content Placeholder 2"/>
          <p:cNvSpPr>
            <a:spLocks noGrp="1"/>
          </p:cNvSpPr>
          <p:nvPr>
            <p:ph idx="1"/>
          </p:nvPr>
        </p:nvSpPr>
        <p:spPr/>
        <p:txBody>
          <a:bodyPr/>
          <a:lstStyle/>
          <a:p>
            <a:r>
              <a:rPr lang="en-GB" dirty="0"/>
              <a:t>SQE2 April 2022: </a:t>
            </a:r>
          </a:p>
          <a:p>
            <a:pPr lvl="1"/>
            <a:r>
              <a:rPr lang="en-GB" dirty="0"/>
              <a:t>bookings open approx. 12 weeks before</a:t>
            </a:r>
          </a:p>
          <a:p>
            <a:r>
              <a:rPr lang="en-GB" dirty="0"/>
              <a:t>Candidate assessment administration information </a:t>
            </a:r>
          </a:p>
          <a:p>
            <a:endParaRPr lang="en-GB" dirty="0"/>
          </a:p>
        </p:txBody>
      </p:sp>
    </p:spTree>
    <p:extLst>
      <p:ext uri="{BB962C8B-B14F-4D97-AF65-F5344CB8AC3E}">
        <p14:creationId xmlns:p14="http://schemas.microsoft.com/office/powerpoint/2010/main" val="2358707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a:t>
            </a:r>
          </a:p>
        </p:txBody>
      </p:sp>
      <p:sp>
        <p:nvSpPr>
          <p:cNvPr id="3" name="Content Placeholder 2"/>
          <p:cNvSpPr>
            <a:spLocks noGrp="1"/>
          </p:cNvSpPr>
          <p:nvPr>
            <p:ph idx="1"/>
          </p:nvPr>
        </p:nvSpPr>
        <p:spPr/>
        <p:txBody>
          <a:bodyPr/>
          <a:lstStyle/>
          <a:p>
            <a:r>
              <a:rPr lang="en-GB" dirty="0"/>
              <a:t>Candidate notified via email that results are available</a:t>
            </a:r>
          </a:p>
          <a:p>
            <a:r>
              <a:rPr lang="en-GB" dirty="0"/>
              <a:t>Candidate logs in to the portal to view results </a:t>
            </a:r>
          </a:p>
          <a:p>
            <a:r>
              <a:rPr lang="en-GB" dirty="0"/>
              <a:t>Not sent to third parties (other than for apprentices)</a:t>
            </a:r>
          </a:p>
          <a:p>
            <a:r>
              <a:rPr lang="en-GB" dirty="0">
                <a:solidFill>
                  <a:schemeClr val="tx1"/>
                </a:solidFill>
              </a:rPr>
              <a:t>Timing of results </a:t>
            </a:r>
          </a:p>
          <a:p>
            <a:pPr marL="0" indent="0">
              <a:buNone/>
            </a:pPr>
            <a:endParaRPr lang="en-GB" dirty="0"/>
          </a:p>
        </p:txBody>
      </p:sp>
    </p:spTree>
    <p:extLst>
      <p:ext uri="{BB962C8B-B14F-4D97-AF65-F5344CB8AC3E}">
        <p14:creationId xmlns:p14="http://schemas.microsoft.com/office/powerpoint/2010/main" val="62517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95263"/>
            <a:ext cx="6265392" cy="857250"/>
          </a:xfrm>
        </p:spPr>
        <p:txBody>
          <a:bodyPr/>
          <a:lstStyle/>
          <a:p>
            <a:r>
              <a:rPr lang="en-GB" dirty="0"/>
              <a:t>Delivery methods and Covid-19</a:t>
            </a:r>
          </a:p>
        </p:txBody>
      </p:sp>
      <p:sp>
        <p:nvSpPr>
          <p:cNvPr id="3" name="Content Placeholder 2"/>
          <p:cNvSpPr>
            <a:spLocks noGrp="1"/>
          </p:cNvSpPr>
          <p:nvPr>
            <p:ph idx="1"/>
          </p:nvPr>
        </p:nvSpPr>
        <p:spPr/>
        <p:txBody>
          <a:bodyPr/>
          <a:lstStyle/>
          <a:p>
            <a:r>
              <a:rPr lang="en-GB" dirty="0"/>
              <a:t>Delivering current model is the priority </a:t>
            </a:r>
          </a:p>
          <a:p>
            <a:r>
              <a:rPr lang="en-GB" dirty="0"/>
              <a:t>Can be delivered socially distanced</a:t>
            </a:r>
          </a:p>
          <a:p>
            <a:r>
              <a:rPr lang="en-GB" dirty="0"/>
              <a:t>QLTS 2020 success:</a:t>
            </a:r>
          </a:p>
          <a:p>
            <a:pPr lvl="1"/>
            <a:r>
              <a:rPr lang="en-GB" dirty="0"/>
              <a:t>July MCT  </a:t>
            </a:r>
          </a:p>
          <a:p>
            <a:pPr lvl="1"/>
            <a:r>
              <a:rPr lang="en-GB" dirty="0"/>
              <a:t>July/August OSCE</a:t>
            </a:r>
          </a:p>
          <a:p>
            <a:pPr lvl="1"/>
            <a:r>
              <a:rPr lang="en-GB" dirty="0"/>
              <a:t>November OSCE </a:t>
            </a:r>
          </a:p>
          <a:p>
            <a:pPr marL="0" indent="0">
              <a:buNone/>
            </a:pPr>
            <a:br>
              <a:rPr lang="en-GB" dirty="0"/>
            </a:br>
            <a:endParaRPr lang="en-GB" dirty="0"/>
          </a:p>
        </p:txBody>
      </p:sp>
      <p:sp>
        <p:nvSpPr>
          <p:cNvPr id="4" name="Rounded Rectangular Callout 6">
            <a:extLst>
              <a:ext uri="{FF2B5EF4-FFF2-40B4-BE49-F238E27FC236}">
                <a16:creationId xmlns:a16="http://schemas.microsoft.com/office/drawing/2014/main" id="{5681ED1F-0BA8-405F-967C-8C1821D84546}"/>
              </a:ext>
            </a:extLst>
          </p:cNvPr>
          <p:cNvSpPr/>
          <p:nvPr/>
        </p:nvSpPr>
        <p:spPr bwMode="auto">
          <a:xfrm>
            <a:off x="4211960" y="2933214"/>
            <a:ext cx="3816424" cy="1957981"/>
          </a:xfrm>
          <a:prstGeom prst="wedgeRoundRectCallout">
            <a:avLst>
              <a:gd name="adj1" fmla="val -52754"/>
              <a:gd name="adj2" fmla="val 61373"/>
              <a:gd name="adj3" fmla="val 16667"/>
            </a:avLst>
          </a:prstGeom>
          <a:solidFill>
            <a:srgbClr val="B5003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600" dirty="0">
                <a:solidFill>
                  <a:schemeClr val="bg1"/>
                </a:solidFill>
              </a:rPr>
              <a:t>“I’d like to extend my gratitude to the team. They’ve done a great job making the exam happen as scheduled. It was an amazing achievement &amp; set a model example for other businesses under the current circumstances”</a:t>
            </a:r>
            <a:endParaRPr lang="en-GB" sz="1600" dirty="0"/>
          </a:p>
        </p:txBody>
      </p:sp>
      <p:sp>
        <p:nvSpPr>
          <p:cNvPr id="5" name="Rounded Rectangular Callout 7">
            <a:extLst>
              <a:ext uri="{FF2B5EF4-FFF2-40B4-BE49-F238E27FC236}">
                <a16:creationId xmlns:a16="http://schemas.microsoft.com/office/drawing/2014/main" id="{9E06C712-9AB8-4491-AB28-0E461BAD49F6}"/>
              </a:ext>
            </a:extLst>
          </p:cNvPr>
          <p:cNvSpPr/>
          <p:nvPr/>
        </p:nvSpPr>
        <p:spPr bwMode="auto">
          <a:xfrm>
            <a:off x="6573548" y="1231295"/>
            <a:ext cx="2295963" cy="1404156"/>
          </a:xfrm>
          <a:prstGeom prst="wedgeRoundRectCallout">
            <a:avLst>
              <a:gd name="adj1" fmla="val 43305"/>
              <a:gd name="adj2" fmla="val 85793"/>
              <a:gd name="adj3" fmla="val 16667"/>
            </a:avLst>
          </a:prstGeom>
          <a:solidFill>
            <a:srgbClr val="B5003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600" dirty="0">
                <a:solidFill>
                  <a:schemeClr val="bg1"/>
                </a:solidFill>
              </a:rPr>
              <a:t>“The exam was very well run &amp; I felt safe from a Covid-19 perspective”</a:t>
            </a:r>
            <a:endParaRPr kumimoji="0" lang="en-GB" sz="1600" b="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4182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95263"/>
            <a:ext cx="5977359" cy="857250"/>
          </a:xfrm>
        </p:spPr>
        <p:txBody>
          <a:bodyPr/>
          <a:lstStyle/>
          <a:p>
            <a:r>
              <a:rPr lang="en-GB" dirty="0"/>
              <a:t>Remote proctoring issues  </a:t>
            </a:r>
          </a:p>
        </p:txBody>
      </p:sp>
      <p:pic>
        <p:nvPicPr>
          <p:cNvPr id="4098" name="Picture 2" descr="https://lh3.googleusercontent.com/uVtDhEObnPWzRwleeM_tlIBEkYQ-UWWshs8zBzuTsIOAZza6rRVm6eP83E8rfEIHbu3_-VdC7y9pxVMLYDMR7HEf-8hj6GQxLsiroovVk1Wgt9b8OGkTHves4PKbJx2HWHx-duDm9lM"/>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924939" y="1046803"/>
            <a:ext cx="2520279" cy="20327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b="14440"/>
          <a:stretch/>
        </p:blipFill>
        <p:spPr>
          <a:xfrm>
            <a:off x="4932040" y="1126954"/>
            <a:ext cx="3659138" cy="2012034"/>
          </a:xfrm>
          <a:prstGeom prst="rect">
            <a:avLst/>
          </a:prstGeom>
        </p:spPr>
      </p:pic>
      <p:pic>
        <p:nvPicPr>
          <p:cNvPr id="5" name="Picture 4"/>
          <p:cNvPicPr>
            <a:picLocks noChangeAspect="1"/>
          </p:cNvPicPr>
          <p:nvPr/>
        </p:nvPicPr>
        <p:blipFill>
          <a:blip r:embed="rId5"/>
          <a:stretch>
            <a:fillRect/>
          </a:stretch>
        </p:blipFill>
        <p:spPr>
          <a:xfrm>
            <a:off x="4944205" y="3273205"/>
            <a:ext cx="3659137" cy="187637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472" y="3237450"/>
            <a:ext cx="2873215" cy="1702100"/>
          </a:xfrm>
          <a:prstGeom prst="rect">
            <a:avLst/>
          </a:prstGeom>
        </p:spPr>
      </p:pic>
    </p:spTree>
    <p:extLst>
      <p:ext uri="{BB962C8B-B14F-4D97-AF65-F5344CB8AC3E}">
        <p14:creationId xmlns:p14="http://schemas.microsoft.com/office/powerpoint/2010/main" val="405827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2000"/>
                                        <p:tgtEl>
                                          <p:spTgt spid="4098"/>
                                        </p:tgtEl>
                                      </p:cBhvr>
                                    </p:animEffect>
                                  </p:childTnLst>
                                </p:cTn>
                              </p:par>
                            </p:childTnLst>
                          </p:cTn>
                        </p:par>
                        <p:par>
                          <p:cTn id="13" fill="hold">
                            <p:stCondLst>
                              <p:cond delay="4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ppt_x</p:attrName>
                                        </p:attrNameLst>
                                      </p:cBhvr>
                                      <p:tavLst>
                                        <p:tav tm="0">
                                          <p:val>
                                            <p:strVal val="#ppt_x"/>
                                          </p:val>
                                        </p:tav>
                                        <p:tav tm="100000">
                                          <p:val>
                                            <p:strVal val="#ppt_x"/>
                                          </p:val>
                                        </p:tav>
                                      </p:tavLst>
                                    </p:anim>
                                    <p:anim calcmode="lin" valueType="num">
                                      <p:cBhvr>
                                        <p:cTn id="22"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Recruitment to SQE roles </a:t>
            </a:r>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endParaRPr lang="en-GB" dirty="0"/>
          </a:p>
          <a:p>
            <a:pPr marL="0" indent="0">
              <a:buNone/>
            </a:pPr>
            <a:r>
              <a:rPr lang="en-GB" b="1" dirty="0">
                <a:solidFill>
                  <a:schemeClr val="accent6">
                    <a:lumMod val="60000"/>
                    <a:lumOff val="40000"/>
                  </a:schemeClr>
                </a:solidFill>
                <a:hlinkClick r:id="rId2">
                  <a:extLst>
                    <a:ext uri="{A12FA001-AC4F-418D-AE19-62706E023703}">
                      <ahyp:hlinkClr xmlns:ahyp="http://schemas.microsoft.com/office/drawing/2018/hyperlinkcolor" val="tx"/>
                    </a:ext>
                  </a:extLst>
                </a:hlinkClick>
              </a:rPr>
              <a:t>https://kaplan.co.uk/about/solicitors-qualifying-examination/recruitment</a:t>
            </a:r>
            <a:endParaRPr lang="en-GB" b="1" dirty="0">
              <a:solidFill>
                <a:schemeClr val="accent6">
                  <a:lumMod val="60000"/>
                  <a:lumOff val="40000"/>
                </a:schemeClr>
              </a:solidFill>
            </a:endParaRPr>
          </a:p>
          <a:p>
            <a:endParaRPr lang="en-GB" dirty="0"/>
          </a:p>
          <a:p>
            <a:endParaRPr lang="en-GB" dirty="0"/>
          </a:p>
          <a:p>
            <a:endParaRPr lang="en-GB" dirty="0"/>
          </a:p>
          <a:p>
            <a:endParaRPr lang="en-GB" dirty="0"/>
          </a:p>
          <a:p>
            <a:pPr marL="0" indent="0">
              <a:buNone/>
            </a:pPr>
            <a:endParaRPr lang="en-GB" dirty="0"/>
          </a:p>
          <a:p>
            <a:endParaRPr lang="en-GB" dirty="0"/>
          </a:p>
          <a:p>
            <a:pPr lvl="1"/>
            <a:endParaRPr lang="en-GB" dirty="0"/>
          </a:p>
          <a:p>
            <a:pPr lvl="1"/>
            <a:endParaRPr lang="en-GB" dirty="0"/>
          </a:p>
          <a:p>
            <a:pPr lvl="1"/>
            <a:endParaRPr lang="en-GB" dirty="0"/>
          </a:p>
          <a:p>
            <a:pPr lvl="1"/>
            <a:endParaRPr lang="en-GB" dirty="0">
              <a:solidFill>
                <a:srgbClr val="000000"/>
              </a:solidFill>
            </a:endParaRPr>
          </a:p>
          <a:p>
            <a:pPr lvl="1"/>
            <a:endParaRPr lang="en-GB" dirty="0"/>
          </a:p>
          <a:p>
            <a:pPr lvl="1"/>
            <a:endParaRPr lang="en-GB" dirty="0"/>
          </a:p>
          <a:p>
            <a:endParaRPr lang="en-GB" dirty="0"/>
          </a:p>
          <a:p>
            <a:endParaRPr lang="en-GB" dirty="0"/>
          </a:p>
          <a:p>
            <a:pPr lvl="1"/>
            <a:endParaRPr lang="en-GB" dirty="0"/>
          </a:p>
          <a:p>
            <a:endParaRPr lang="en-GB" dirty="0"/>
          </a:p>
          <a:p>
            <a:endParaRPr lang="en-GB" dirty="0"/>
          </a:p>
          <a:p>
            <a:endParaRPr lang="en-GB" dirty="0"/>
          </a:p>
          <a:p>
            <a:pPr marL="0" indent="0">
              <a:buNone/>
            </a:pPr>
            <a:endParaRPr lang="en-GB" dirty="0"/>
          </a:p>
          <a:p>
            <a:endParaRPr lang="en-GB" dirty="0"/>
          </a:p>
        </p:txBody>
      </p:sp>
      <p:sp>
        <p:nvSpPr>
          <p:cNvPr id="5" name="Rectangle 1"/>
          <p:cNvSpPr>
            <a:spLocks noChangeArrowheads="1"/>
          </p:cNvSpPr>
          <p:nvPr/>
        </p:nvSpPr>
        <p:spPr bwMode="auto">
          <a:xfrm>
            <a:off x="952500" y="2106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4576794" y="3867894"/>
            <a:ext cx="184731" cy="461665"/>
          </a:xfrm>
          <a:prstGeom prst="rect">
            <a:avLst/>
          </a:prstGeom>
          <a:noFill/>
        </p:spPr>
        <p:txBody>
          <a:bodyPr wrap="none" rtlCol="0">
            <a:spAutoFit/>
          </a:bodyPr>
          <a:lstStyle/>
          <a:p>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val="614112765"/>
              </p:ext>
            </p:extLst>
          </p:nvPr>
        </p:nvGraphicFramePr>
        <p:xfrm>
          <a:off x="359532" y="1425005"/>
          <a:ext cx="8424936" cy="1995660"/>
        </p:xfrm>
        <a:graphic>
          <a:graphicData uri="http://schemas.openxmlformats.org/drawingml/2006/table">
            <a:tbl>
              <a:tblPr firstRow="1" firstCol="1" bandRow="1"/>
              <a:tblGrid>
                <a:gridCol w="4104456">
                  <a:extLst>
                    <a:ext uri="{9D8B030D-6E8A-4147-A177-3AD203B41FA5}">
                      <a16:colId xmlns:a16="http://schemas.microsoft.com/office/drawing/2014/main" val="1495965175"/>
                    </a:ext>
                  </a:extLst>
                </a:gridCol>
                <a:gridCol w="4320480">
                  <a:extLst>
                    <a:ext uri="{9D8B030D-6E8A-4147-A177-3AD203B41FA5}">
                      <a16:colId xmlns:a16="http://schemas.microsoft.com/office/drawing/2014/main" val="2367784544"/>
                    </a:ext>
                  </a:extLst>
                </a:gridCol>
              </a:tblGrid>
              <a:tr h="432048">
                <a:tc>
                  <a:txBody>
                    <a:bodyPr/>
                    <a:lstStyle/>
                    <a:p>
                      <a:pPr fontAlgn="base">
                        <a:lnSpc>
                          <a:spcPct val="107000"/>
                        </a:lnSpc>
                        <a:spcAft>
                          <a:spcPts val="0"/>
                        </a:spcAft>
                      </a:pPr>
                      <a:r>
                        <a:rPr lang="en-GB" sz="22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Subject Heads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fontAlgn="base">
                        <a:lnSpc>
                          <a:spcPct val="107000"/>
                        </a:lnSpc>
                        <a:spcAft>
                          <a:spcPts val="0"/>
                        </a:spcAft>
                      </a:pPr>
                      <a:r>
                        <a:rPr lang="en-GB" sz="2200" b="1" dirty="0">
                          <a:solidFill>
                            <a:srgbClr val="262626"/>
                          </a:solidFill>
                          <a:effectLst/>
                          <a:latin typeface="Arial" panose="020B0604020202020204" pitchFamily="34" charset="0"/>
                          <a:ea typeface="MS PGothic" panose="020B0600070205080204" pitchFamily="34" charset="-128"/>
                          <a:cs typeface="Times New Roman" panose="02020603050405020304" pitchFamily="18" charset="0"/>
                        </a:rPr>
                        <a:t>Welsh speaking Subject Heads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41982447"/>
                  </a:ext>
                </a:extLst>
              </a:tr>
              <a:tr h="432048">
                <a:tc>
                  <a:txBody>
                    <a:bodyPr/>
                    <a:lstStyle/>
                    <a:p>
                      <a:pPr fontAlgn="base">
                        <a:lnSpc>
                          <a:spcPct val="107000"/>
                        </a:lnSpc>
                        <a:spcAft>
                          <a:spcPts val="0"/>
                        </a:spcAft>
                      </a:pPr>
                      <a:r>
                        <a:rPr lang="en-GB" sz="22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Head of Equality &amp; Quality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lang="en-GB" sz="2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Psychometrician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61486547"/>
                  </a:ext>
                </a:extLst>
              </a:tr>
              <a:tr h="432048">
                <a:tc>
                  <a:txBody>
                    <a:bodyPr/>
                    <a:lstStyle/>
                    <a:p>
                      <a:pPr fontAlgn="base">
                        <a:lnSpc>
                          <a:spcPct val="107000"/>
                        </a:lnSpc>
                        <a:spcAft>
                          <a:spcPts val="0"/>
                        </a:spcAft>
                      </a:pPr>
                      <a:r>
                        <a:rPr lang="en-GB" sz="22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Solicitor Examiners </a:t>
                      </a:r>
                      <a:r>
                        <a:rPr lang="en-GB" sz="2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fontAlgn="base">
                        <a:lnSpc>
                          <a:spcPct val="107000"/>
                        </a:lnSpc>
                        <a:spcAft>
                          <a:spcPts val="0"/>
                        </a:spcAft>
                      </a:pPr>
                      <a:r>
                        <a:rPr lang="en-GB" sz="2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Equality &amp; Quality Supervisor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74028145"/>
                  </a:ext>
                </a:extLst>
              </a:tr>
              <a:tr h="0">
                <a:tc>
                  <a:txBody>
                    <a:bodyPr/>
                    <a:lstStyle/>
                    <a:p>
                      <a:pPr fontAlgn="base">
                        <a:lnSpc>
                          <a:spcPct val="107000"/>
                        </a:lnSpc>
                        <a:spcAft>
                          <a:spcPts val="0"/>
                        </a:spcAft>
                      </a:pPr>
                      <a:r>
                        <a:rPr lang="en-GB" sz="22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Head of Academic Resources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fontAlgn="base">
                        <a:lnSpc>
                          <a:spcPct val="107000"/>
                        </a:lnSpc>
                        <a:spcAft>
                          <a:spcPts val="0"/>
                        </a:spcAft>
                      </a:pPr>
                      <a:r>
                        <a:rPr lang="en-GB" sz="2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Various operational and candidate services roles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06961754"/>
                  </a:ext>
                </a:extLst>
              </a:tr>
            </a:tbl>
          </a:graphicData>
        </a:graphic>
      </p:graphicFrame>
    </p:spTree>
    <p:extLst>
      <p:ext uri="{BB962C8B-B14F-4D97-AF65-F5344CB8AC3E}">
        <p14:creationId xmlns:p14="http://schemas.microsoft.com/office/powerpoint/2010/main" val="3938273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95263"/>
            <a:ext cx="7417519" cy="857250"/>
          </a:xfrm>
        </p:spPr>
        <p:txBody>
          <a:bodyPr/>
          <a:lstStyle/>
          <a:p>
            <a:r>
              <a:rPr lang="en-GB" dirty="0"/>
              <a:t>Recruitment of SQE examiners</a:t>
            </a:r>
          </a:p>
        </p:txBody>
      </p:sp>
      <p:sp>
        <p:nvSpPr>
          <p:cNvPr id="3" name="Content Placeholder 2"/>
          <p:cNvSpPr>
            <a:spLocks noGrp="1"/>
          </p:cNvSpPr>
          <p:nvPr>
            <p:ph idx="1"/>
          </p:nvPr>
        </p:nvSpPr>
        <p:spPr/>
        <p:txBody>
          <a:bodyPr/>
          <a:lstStyle/>
          <a:p>
            <a:r>
              <a:rPr lang="en-GB" dirty="0"/>
              <a:t>Range of freelance solicitor examiner roles</a:t>
            </a:r>
          </a:p>
          <a:p>
            <a:pPr lvl="1"/>
            <a:r>
              <a:rPr lang="en-GB" dirty="0"/>
              <a:t>assessment writers for SQE1, writing single best answer MCQs</a:t>
            </a:r>
          </a:p>
          <a:p>
            <a:pPr lvl="1"/>
            <a:r>
              <a:rPr lang="en-GB" dirty="0"/>
              <a:t>assessment writers for SQE2, writing SQE2 scenario based assessments</a:t>
            </a:r>
          </a:p>
          <a:p>
            <a:pPr lvl="1"/>
            <a:r>
              <a:rPr lang="en-GB" dirty="0"/>
              <a:t>assessor for SQE2 live oral advocacy assessments</a:t>
            </a:r>
          </a:p>
          <a:p>
            <a:pPr lvl="1"/>
            <a:r>
              <a:rPr lang="en-GB" dirty="0"/>
              <a:t>marker for SQE2, marking candidates’ written answers to SQE2 assessments</a:t>
            </a:r>
          </a:p>
          <a:p>
            <a:r>
              <a:rPr lang="en-GB" dirty="0"/>
              <a:t>Process: expression of interest form and recruitment day</a:t>
            </a:r>
          </a:p>
          <a:p>
            <a:endParaRPr lang="en-GB" dirty="0"/>
          </a:p>
        </p:txBody>
      </p:sp>
    </p:spTree>
    <p:extLst>
      <p:ext uri="{BB962C8B-B14F-4D97-AF65-F5344CB8AC3E}">
        <p14:creationId xmlns:p14="http://schemas.microsoft.com/office/powerpoint/2010/main" val="56155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195263"/>
            <a:ext cx="4895850" cy="857250"/>
          </a:xfrm>
        </p:spPr>
        <p:txBody>
          <a:bodyPr/>
          <a:lstStyle/>
          <a:p>
            <a:pPr eaLnBrk="1" hangingPunct="1"/>
            <a:r>
              <a:rPr lang="en-GB" dirty="0">
                <a:ea typeface="ＭＳ Ｐゴシック" pitchFamily="34" charset="-128"/>
              </a:rPr>
              <a:t>SQE implementation</a:t>
            </a:r>
          </a:p>
        </p:txBody>
      </p:sp>
      <p:sp>
        <p:nvSpPr>
          <p:cNvPr id="4099" name="Rectangle 3"/>
          <p:cNvSpPr>
            <a:spLocks noGrp="1" noChangeArrowheads="1"/>
          </p:cNvSpPr>
          <p:nvPr>
            <p:ph type="body" idx="1"/>
          </p:nvPr>
        </p:nvSpPr>
        <p:spPr>
          <a:xfrm>
            <a:off x="1403648" y="1275607"/>
            <a:ext cx="7583487" cy="1800200"/>
          </a:xfrm>
        </p:spPr>
        <p:txBody>
          <a:bodyPr/>
          <a:lstStyle/>
          <a:p>
            <a:pPr marL="0" indent="0" algn="l">
              <a:buNone/>
            </a:pPr>
            <a:r>
              <a:rPr lang="en-GB" sz="2200" dirty="0">
                <a:latin typeface="Arial" panose="020B0604020202020204" pitchFamily="34" charset="0"/>
                <a:cs typeface="Arial" panose="020B0604020202020204" pitchFamily="34" charset="0"/>
              </a:rPr>
              <a:t>Application forms available from spring 2020</a:t>
            </a:r>
          </a:p>
          <a:p>
            <a:pPr algn="l"/>
            <a:r>
              <a:rPr lang="en-GB" sz="2200" dirty="0">
                <a:latin typeface="Arial" panose="020B0604020202020204" pitchFamily="34" charset="0"/>
                <a:cs typeface="Arial" panose="020B0604020202020204" pitchFamily="34" charset="0"/>
              </a:rPr>
              <a:t> Qualifying work experience (QWE)</a:t>
            </a:r>
          </a:p>
          <a:p>
            <a:pPr algn="l"/>
            <a:r>
              <a:rPr lang="en-GB" sz="2200" dirty="0">
                <a:latin typeface="Arial" panose="020B0604020202020204" pitchFamily="34" charset="0"/>
                <a:cs typeface="Arial" panose="020B0604020202020204" pitchFamily="34" charset="0"/>
              </a:rPr>
              <a:t> Exemptions for qualified lawyers</a:t>
            </a:r>
          </a:p>
          <a:p>
            <a:pPr algn="l"/>
            <a:r>
              <a:rPr lang="en-GB" sz="2200" dirty="0">
                <a:latin typeface="Arial" panose="020B0604020202020204" pitchFamily="34" charset="0"/>
                <a:cs typeface="Arial" panose="020B0604020202020204" pitchFamily="34" charset="0"/>
              </a:rPr>
              <a:t> Degree equivalent</a:t>
            </a:r>
          </a:p>
          <a:p>
            <a:pPr marL="0" indent="0" algn="l">
              <a:buNone/>
            </a:pPr>
            <a:endParaRPr lang="en-GB" sz="2200" dirty="0">
              <a:latin typeface="Arial" panose="020B0604020202020204" pitchFamily="34" charset="0"/>
              <a:cs typeface="Arial" panose="020B0604020202020204" pitchFamily="34" charset="0"/>
            </a:endParaRPr>
          </a:p>
          <a:p>
            <a:pPr marL="0" indent="0" algn="l">
              <a:buNone/>
            </a:pPr>
            <a:r>
              <a:rPr lang="en-GB" sz="2200" dirty="0">
                <a:latin typeface="Arial" panose="020B0604020202020204" pitchFamily="34" charset="0"/>
                <a:cs typeface="Arial" panose="020B0604020202020204" pitchFamily="34" charset="0"/>
              </a:rPr>
              <a:t>Applications for admission from 1 September 2021</a:t>
            </a:r>
          </a:p>
          <a:p>
            <a:pPr marL="0" indent="0" algn="l">
              <a:buNone/>
            </a:pPr>
            <a:endParaRPr lang="en-GB" sz="2200" dirty="0">
              <a:latin typeface="Arial" panose="020B0604020202020204" pitchFamily="34" charset="0"/>
              <a:cs typeface="Arial" panose="020B0604020202020204" pitchFamily="34" charset="0"/>
            </a:endParaRPr>
          </a:p>
          <a:p>
            <a:pPr marL="0" indent="0" algn="l">
              <a:buNone/>
            </a:pPr>
            <a:endParaRPr lang="en-GB" sz="2200" dirty="0">
              <a:latin typeface="Arial" panose="020B0604020202020204" pitchFamily="34" charset="0"/>
              <a:cs typeface="Arial" panose="020B0604020202020204" pitchFamily="34" charset="0"/>
            </a:endParaRPr>
          </a:p>
          <a:p>
            <a:pPr marL="0" indent="0" algn="l">
              <a:buNone/>
            </a:pPr>
            <a:r>
              <a:rPr lang="en-GB" sz="2200" dirty="0">
                <a:latin typeface="Arial" panose="020B0604020202020204" pitchFamily="34" charset="0"/>
                <a:cs typeface="Arial" panose="020B0604020202020204" pitchFamily="34" charset="0"/>
              </a:rPr>
              <a:t>Transitional arrangements</a:t>
            </a:r>
          </a:p>
        </p:txBody>
      </p:sp>
      <p:pic>
        <p:nvPicPr>
          <p:cNvPr id="5" name="Graphic 4" descr="Clipboard">
            <a:extLst>
              <a:ext uri="{FF2B5EF4-FFF2-40B4-BE49-F238E27FC236}">
                <a16:creationId xmlns:a16="http://schemas.microsoft.com/office/drawing/2014/main" id="{17577738-C040-43DB-A325-02DC4F4EBB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366" y="1179696"/>
            <a:ext cx="1003289" cy="1003289"/>
          </a:xfrm>
          <a:prstGeom prst="rect">
            <a:avLst/>
          </a:prstGeom>
        </p:spPr>
      </p:pic>
      <p:pic>
        <p:nvPicPr>
          <p:cNvPr id="6" name="Graphic 5" descr="Handshake">
            <a:extLst>
              <a:ext uri="{FF2B5EF4-FFF2-40B4-BE49-F238E27FC236}">
                <a16:creationId xmlns:a16="http://schemas.microsoft.com/office/drawing/2014/main" id="{B16379BB-8DF3-43CA-9426-401C4AEDF2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095" y="3096558"/>
            <a:ext cx="860185" cy="898926"/>
          </a:xfrm>
          <a:prstGeom prst="rect">
            <a:avLst/>
          </a:prstGeom>
        </p:spPr>
      </p:pic>
      <p:pic>
        <p:nvPicPr>
          <p:cNvPr id="7" name="Graphic 6" descr="Thumbs up sign">
            <a:extLst>
              <a:ext uri="{FF2B5EF4-FFF2-40B4-BE49-F238E27FC236}">
                <a16:creationId xmlns:a16="http://schemas.microsoft.com/office/drawing/2014/main" id="{4DDE50F1-0A44-4185-9688-4F9396EF74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1732" y="4240343"/>
            <a:ext cx="914400" cy="6764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195486"/>
            <a:ext cx="6769124" cy="857250"/>
          </a:xfrm>
        </p:spPr>
        <p:txBody>
          <a:bodyPr/>
          <a:lstStyle/>
          <a:p>
            <a:r>
              <a:rPr lang="en-GB" dirty="0">
                <a:ea typeface="ＭＳ Ｐゴシック" pitchFamily="34" charset="-128"/>
              </a:rPr>
              <a:t>First SQE assessment dates</a:t>
            </a:r>
          </a:p>
        </p:txBody>
      </p:sp>
      <p:sp>
        <p:nvSpPr>
          <p:cNvPr id="4099" name="Rectangle 3"/>
          <p:cNvSpPr>
            <a:spLocks noGrp="1" noChangeArrowheads="1"/>
          </p:cNvSpPr>
          <p:nvPr>
            <p:ph type="body" idx="1"/>
          </p:nvPr>
        </p:nvSpPr>
        <p:spPr>
          <a:xfrm>
            <a:off x="251520" y="1419622"/>
            <a:ext cx="8209284" cy="3357563"/>
          </a:xfrm>
        </p:spPr>
        <p:txBody>
          <a:bodyPr/>
          <a:lstStyle/>
          <a:p>
            <a:r>
              <a:rPr lang="en-GB" dirty="0">
                <a:ea typeface="ＭＳ Ｐゴシック" pitchFamily="34" charset="-128"/>
              </a:rPr>
              <a:t>SQE1 dates for 2021:</a:t>
            </a:r>
          </a:p>
          <a:p>
            <a:pPr lvl="1"/>
            <a:r>
              <a:rPr lang="en-GB" dirty="0">
                <a:ea typeface="ＭＳ Ｐゴシック" pitchFamily="34" charset="-128"/>
              </a:rPr>
              <a:t>8 November (FLK1); and </a:t>
            </a:r>
          </a:p>
          <a:p>
            <a:pPr lvl="1"/>
            <a:r>
              <a:rPr lang="en-GB" dirty="0">
                <a:ea typeface="ＭＳ Ｐゴシック" pitchFamily="34" charset="-128"/>
              </a:rPr>
              <a:t>11 November (FLK2)</a:t>
            </a:r>
          </a:p>
          <a:p>
            <a:r>
              <a:rPr lang="en-GB" dirty="0">
                <a:ea typeface="ＭＳ Ｐゴシック" pitchFamily="34" charset="-128"/>
              </a:rPr>
              <a:t>SQE2 will be in April 2022 - exact dates will be confirmed in April 2021</a:t>
            </a:r>
          </a:p>
          <a:p>
            <a:r>
              <a:rPr lang="en-GB" dirty="0">
                <a:ea typeface="ＭＳ Ｐゴシック" pitchFamily="34" charset="-128"/>
              </a:rPr>
              <a:t>Next set of dates will be decided after further stakeholder engagement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E780-94E5-4EC8-8A60-1EBA43A8C49C}"/>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E7A98B9E-8848-4E8C-8ED9-832D69B3B9E9}"/>
              </a:ext>
            </a:extLst>
          </p:cNvPr>
          <p:cNvSpPr>
            <a:spLocks noGrp="1"/>
          </p:cNvSpPr>
          <p:nvPr>
            <p:ph idx="1"/>
          </p:nvPr>
        </p:nvSpPr>
        <p:spPr>
          <a:xfrm>
            <a:off x="250825" y="1347614"/>
            <a:ext cx="8642350" cy="3240360"/>
          </a:xfrm>
        </p:spPr>
        <p:txBody>
          <a:bodyPr/>
          <a:lstStyle/>
          <a:p>
            <a:r>
              <a:rPr lang="en-GB" sz="2000" dirty="0"/>
              <a:t>Transitional arrangements - </a:t>
            </a:r>
            <a:r>
              <a:rPr lang="en-GB" sz="2000" dirty="0">
                <a:solidFill>
                  <a:schemeClr val="accent6">
                    <a:lumMod val="60000"/>
                    <a:lumOff val="40000"/>
                  </a:schemeClr>
                </a:solidFill>
                <a:hlinkClick r:id="rId2">
                  <a:extLst>
                    <a:ext uri="{A12FA001-AC4F-418D-AE19-62706E023703}">
                      <ahyp:hlinkClr xmlns:ahyp="http://schemas.microsoft.com/office/drawing/2018/hyperlinkcolor" val="tx"/>
                    </a:ext>
                  </a:extLst>
                </a:hlinkClick>
              </a:rPr>
              <a:t>www.sra.org.uk/transitional-arrangements</a:t>
            </a:r>
            <a:endParaRPr lang="en-GB" sz="2000" dirty="0">
              <a:solidFill>
                <a:schemeClr val="accent6">
                  <a:lumMod val="60000"/>
                  <a:lumOff val="40000"/>
                </a:schemeClr>
              </a:solidFill>
            </a:endParaRPr>
          </a:p>
          <a:p>
            <a:endParaRPr lang="en-GB" sz="2000" dirty="0"/>
          </a:p>
          <a:p>
            <a:r>
              <a:rPr lang="en-GB" sz="2000" dirty="0"/>
              <a:t>Qualifying work experience for trainees –</a:t>
            </a:r>
            <a:r>
              <a:rPr lang="en-GB" sz="2000" dirty="0">
                <a:solidFill>
                  <a:schemeClr val="accent6">
                    <a:lumMod val="60000"/>
                    <a:lumOff val="40000"/>
                  </a:schemeClr>
                </a:solidFill>
              </a:rPr>
              <a:t> </a:t>
            </a:r>
            <a:r>
              <a:rPr lang="en-GB" sz="2000"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www.sra.org.uk/qwe-trainees</a:t>
            </a:r>
            <a:endParaRPr lang="en-GB" sz="2000" dirty="0">
              <a:solidFill>
                <a:schemeClr val="accent6">
                  <a:lumMod val="60000"/>
                  <a:lumOff val="40000"/>
                </a:schemeClr>
              </a:solidFill>
            </a:endParaRPr>
          </a:p>
          <a:p>
            <a:endParaRPr lang="en-GB" sz="2000" dirty="0"/>
          </a:p>
          <a:p>
            <a:r>
              <a:rPr lang="en-GB" sz="2000" dirty="0"/>
              <a:t>Principles for qualified lawyers – </a:t>
            </a:r>
            <a:r>
              <a:rPr lang="en-GB" sz="2000"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www.sra.org.uk/sqe-qualified-lawyers</a:t>
            </a:r>
            <a:endParaRPr lang="en-GB" sz="2000" dirty="0">
              <a:solidFill>
                <a:schemeClr val="accent6">
                  <a:lumMod val="60000"/>
                  <a:lumOff val="40000"/>
                </a:schemeClr>
              </a:solidFill>
            </a:endParaRPr>
          </a:p>
          <a:p>
            <a:endParaRPr lang="en-GB" sz="2000" dirty="0"/>
          </a:p>
          <a:p>
            <a:r>
              <a:rPr lang="en-GB" sz="2000" dirty="0"/>
              <a:t>Degree or equivalent – </a:t>
            </a:r>
            <a:r>
              <a:rPr lang="en-GB" sz="2000" dirty="0">
                <a:solidFill>
                  <a:schemeClr val="accent6">
                    <a:lumMod val="60000"/>
                    <a:lumOff val="40000"/>
                  </a:schemeClr>
                </a:solidFill>
                <a:hlinkClick r:id="rId5">
                  <a:extLst>
                    <a:ext uri="{A12FA001-AC4F-418D-AE19-62706E023703}">
                      <ahyp:hlinkClr xmlns:ahyp="http://schemas.microsoft.com/office/drawing/2018/hyperlinkcolor" val="tx"/>
                    </a:ext>
                  </a:extLst>
                </a:hlinkClick>
              </a:rPr>
              <a:t>www.sra.org.uk/sqe-degree </a:t>
            </a:r>
            <a:endParaRPr lang="en-GB" sz="2000" dirty="0">
              <a:solidFill>
                <a:schemeClr val="accent6">
                  <a:lumMod val="60000"/>
                  <a:lumOff val="40000"/>
                </a:schemeClr>
              </a:solidFill>
            </a:endParaRPr>
          </a:p>
          <a:p>
            <a:endParaRPr lang="en-GB" dirty="0"/>
          </a:p>
          <a:p>
            <a:endParaRPr lang="en-GB" dirty="0"/>
          </a:p>
        </p:txBody>
      </p:sp>
    </p:spTree>
    <p:extLst>
      <p:ext uri="{BB962C8B-B14F-4D97-AF65-F5344CB8AC3E}">
        <p14:creationId xmlns:p14="http://schemas.microsoft.com/office/powerpoint/2010/main" val="123251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SQE assessment venues </a:t>
            </a:r>
          </a:p>
        </p:txBody>
      </p:sp>
      <p:sp>
        <p:nvSpPr>
          <p:cNvPr id="3" name="Content Placeholder 2"/>
          <p:cNvSpPr>
            <a:spLocks noGrp="1"/>
          </p:cNvSpPr>
          <p:nvPr>
            <p:ph idx="1"/>
          </p:nvPr>
        </p:nvSpPr>
        <p:spPr/>
        <p:txBody>
          <a:bodyPr/>
          <a:lstStyle/>
          <a:p>
            <a:r>
              <a:rPr lang="en-GB" dirty="0">
                <a:ea typeface="ＭＳ Ｐゴシック" pitchFamily="34" charset="-128"/>
              </a:rPr>
              <a:t>SQE1 assessment venues</a:t>
            </a:r>
          </a:p>
          <a:p>
            <a:pPr lvl="1"/>
            <a:r>
              <a:rPr lang="en-GB" dirty="0">
                <a:ea typeface="ＭＳ Ｐゴシック" pitchFamily="34" charset="-128"/>
              </a:rPr>
              <a:t>Pearson VUE test centre network </a:t>
            </a:r>
          </a:p>
          <a:p>
            <a:r>
              <a:rPr lang="en-GB" dirty="0">
                <a:ea typeface="ＭＳ Ｐゴシック" pitchFamily="34" charset="-128"/>
              </a:rPr>
              <a:t>SQE2 assessment venues</a:t>
            </a:r>
            <a:endParaRPr lang="en-GB" dirty="0"/>
          </a:p>
          <a:p>
            <a:pPr lvl="1"/>
            <a:r>
              <a:rPr lang="en-GB" dirty="0"/>
              <a:t>April 2022: London, Manchester, Cardiff</a:t>
            </a:r>
          </a:p>
          <a:p>
            <a:pPr lvl="1"/>
            <a:r>
              <a:rPr lang="en-GB" dirty="0"/>
              <a:t>At least two additional venues added over time, based on demand</a:t>
            </a:r>
          </a:p>
          <a:p>
            <a:pPr lvl="1"/>
            <a:endParaRPr lang="en-GB" dirty="0">
              <a:ea typeface="ＭＳ Ｐゴシック" pitchFamily="34" charset="-128"/>
            </a:endParaRPr>
          </a:p>
          <a:p>
            <a:endParaRPr lang="en-GB" dirty="0"/>
          </a:p>
        </p:txBody>
      </p:sp>
    </p:spTree>
    <p:extLst>
      <p:ext uri="{BB962C8B-B14F-4D97-AF65-F5344CB8AC3E}">
        <p14:creationId xmlns:p14="http://schemas.microsoft.com/office/powerpoint/2010/main" val="401091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SQE website </a:t>
            </a:r>
          </a:p>
        </p:txBody>
      </p:sp>
      <p:sp>
        <p:nvSpPr>
          <p:cNvPr id="3" name="Content Placeholder 2"/>
          <p:cNvSpPr>
            <a:spLocks noGrp="1"/>
          </p:cNvSpPr>
          <p:nvPr>
            <p:ph idx="1"/>
          </p:nvPr>
        </p:nvSpPr>
        <p:spPr/>
        <p:txBody>
          <a:bodyPr/>
          <a:lstStyle/>
          <a:p>
            <a:r>
              <a:rPr lang="en-GB" dirty="0"/>
              <a:t>Going live in early summer 2021</a:t>
            </a:r>
          </a:p>
          <a:p>
            <a:r>
              <a:rPr lang="en-GB" dirty="0"/>
              <a:t>One easily accessible and dedicated source of SQE-related information</a:t>
            </a:r>
          </a:p>
          <a:p>
            <a:r>
              <a:rPr lang="en-GB" dirty="0"/>
              <a:t>Access to the SQE portal to follow shortly after</a:t>
            </a:r>
          </a:p>
          <a:p>
            <a:pPr lvl="1"/>
            <a:r>
              <a:rPr lang="en-GB" sz="2400" dirty="0"/>
              <a:t>Candidate registration </a:t>
            </a:r>
          </a:p>
          <a:p>
            <a:pPr lvl="1"/>
            <a:r>
              <a:rPr lang="en-GB" sz="2400" dirty="0"/>
              <a:t>Bookings </a:t>
            </a:r>
            <a:endParaRPr lang="en-GB" dirty="0">
              <a:ea typeface="ＭＳ Ｐゴシック" pitchFamily="34" charset="-128"/>
            </a:endParaRPr>
          </a:p>
          <a:p>
            <a:endParaRPr lang="en-GB" dirty="0"/>
          </a:p>
        </p:txBody>
      </p:sp>
    </p:spTree>
    <p:extLst>
      <p:ext uri="{BB962C8B-B14F-4D97-AF65-F5344CB8AC3E}">
        <p14:creationId xmlns:p14="http://schemas.microsoft.com/office/powerpoint/2010/main" val="77124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4" y="195263"/>
            <a:ext cx="5761335" cy="857250"/>
          </a:xfrm>
        </p:spPr>
        <p:txBody>
          <a:bodyPr/>
          <a:lstStyle/>
          <a:p>
            <a:r>
              <a:rPr lang="en-US" dirty="0">
                <a:ea typeface="ＭＳ Ｐゴシック" pitchFamily="34" charset="-128"/>
              </a:rPr>
              <a:t>SQE website landing page </a:t>
            </a:r>
          </a:p>
        </p:txBody>
      </p:sp>
      <p:pic>
        <p:nvPicPr>
          <p:cNvPr id="1026" name="Picture 2" descr="https://lh5.googleusercontent.com/Nw2VCPXBk_1yATMp-uoUtyCZzgq7ZJQVATV_7v_AZkecGQU5GVAfh1HHLb523WZsFtKTOeiasvqwMhSE0xu7ltyoiqNMZlakuDtnlY7meY4mjdhju9i5JDNaJp6rlW3H1OIdW8SSAPQ"/>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1007924"/>
            <a:ext cx="5564908" cy="4134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Registration</a:t>
            </a:r>
          </a:p>
        </p:txBody>
      </p:sp>
      <p:sp>
        <p:nvSpPr>
          <p:cNvPr id="3" name="Content Placeholder 2"/>
          <p:cNvSpPr>
            <a:spLocks noGrp="1"/>
          </p:cNvSpPr>
          <p:nvPr>
            <p:ph idx="1"/>
          </p:nvPr>
        </p:nvSpPr>
        <p:spPr/>
        <p:txBody>
          <a:bodyPr/>
          <a:lstStyle/>
          <a:p>
            <a:r>
              <a:rPr lang="en-GB" dirty="0"/>
              <a:t>Individuals will register as a candidate on the SQE portal</a:t>
            </a:r>
          </a:p>
          <a:p>
            <a:r>
              <a:rPr lang="en-GB" dirty="0"/>
              <a:t>Candidates will create their SQE profile </a:t>
            </a:r>
          </a:p>
          <a:p>
            <a:r>
              <a:rPr lang="en-GB" dirty="0"/>
              <a:t>Enter personal details, answer diversity questions, provide identification</a:t>
            </a:r>
          </a:p>
          <a:p>
            <a:pPr marL="0" indent="0">
              <a:buNone/>
            </a:pPr>
            <a:br>
              <a:rPr lang="en-GB" dirty="0"/>
            </a:br>
            <a:endParaRPr lang="en-GB" dirty="0"/>
          </a:p>
        </p:txBody>
      </p:sp>
    </p:spTree>
    <p:extLst>
      <p:ext uri="{BB962C8B-B14F-4D97-AF65-F5344CB8AC3E}">
        <p14:creationId xmlns:p14="http://schemas.microsoft.com/office/powerpoint/2010/main" val="394591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for the SQE</a:t>
            </a:r>
          </a:p>
        </p:txBody>
      </p:sp>
      <p:pic>
        <p:nvPicPr>
          <p:cNvPr id="2050" name="Picture 2" descr="https://lh4.googleusercontent.com/BN7BWDtzTuT8xOUfgLNH6_IhEDG2sREs08lHal7848kkpO9saLiYpsQUqfu_SqhwO2jNbddB_cpxhkvWnO4lUCnmNhKmznlqNu3JbFJKWbWDOxNL2uZfhAlIOVKBULFe0MhUbb-5Ut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5462" y="1131591"/>
            <a:ext cx="4605465" cy="401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6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for the SQE</a:t>
            </a:r>
          </a:p>
        </p:txBody>
      </p:sp>
      <p:pic>
        <p:nvPicPr>
          <p:cNvPr id="2052" name="Picture 4" descr="https://lh5.googleusercontent.com/gdfi3AWMOex7VEPcuGlKDgvMRYUaH-fgvn929L1fG8d4FDH1Id4AwsR4eyW2PXdDOzBZzjBoBStbGU9Lu631H0XwzWO_L0CcpX-tR-RCsFVO_Ops1QmiMKGo68vMLJjJPvKeSS0ez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52513"/>
            <a:ext cx="3672408" cy="404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90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SQE candidate account </a:t>
            </a:r>
          </a:p>
        </p:txBody>
      </p:sp>
      <p:pic>
        <p:nvPicPr>
          <p:cNvPr id="3074" name="Picture 2" descr="https://lh3.googleusercontent.com/_U14nxYfNRmuhTvY4daEZVGrHE1uWmjMOaywJwfynATlVmENQkhVYuW-g6xFiQhhwiu3dkoXcFx6evAVlH2wiv1w8QzD0kfvNZ0H0k-lmsVWNJZNmb-dooHGAmHeRI57xCpWKOz3Zx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135609"/>
            <a:ext cx="5868144" cy="400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9472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6324241-572E-415B-9AB7-2E460DB26ADD}" vid="{5CADC050-99BA-4224-B269-06E1C096C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SRA template</Template>
  <TotalTime>1039</TotalTime>
  <Words>1398</Words>
  <Application>Microsoft Office PowerPoint</Application>
  <PresentationFormat>On-screen Show (16:9)</PresentationFormat>
  <Paragraphs>166</Paragraphs>
  <Slides>20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Default Design</vt:lpstr>
      <vt:lpstr>SQE implementation</vt:lpstr>
      <vt:lpstr>First SQE assessment dates</vt:lpstr>
      <vt:lpstr>SQE assessment venues </vt:lpstr>
      <vt:lpstr>SQE website </vt:lpstr>
      <vt:lpstr>SQE website landing page </vt:lpstr>
      <vt:lpstr>Registration</vt:lpstr>
      <vt:lpstr>Registering for the SQE</vt:lpstr>
      <vt:lpstr>Registering for the SQE</vt:lpstr>
      <vt:lpstr>SQE candidate account </vt:lpstr>
      <vt:lpstr>SQE candidate account </vt:lpstr>
      <vt:lpstr>Booking assessments</vt:lpstr>
      <vt:lpstr>Booking timings and administration</vt:lpstr>
      <vt:lpstr>Booking timings and administration</vt:lpstr>
      <vt:lpstr>Results </vt:lpstr>
      <vt:lpstr>Delivery methods and Covid-19</vt:lpstr>
      <vt:lpstr>Remote proctoring issues  </vt:lpstr>
      <vt:lpstr>Recruitment to SQE roles </vt:lpstr>
      <vt:lpstr>Recruitment of SQE examiners</vt:lpstr>
      <vt:lpstr>SQE implementation</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SQE implementation</dc:title>
  <dc:creator>Solicitors Regulation Authority (SRA)</dc:creator>
  <cp:lastModifiedBy>Matthew Maidment</cp:lastModifiedBy>
  <cp:revision>52</cp:revision>
  <dcterms:created xsi:type="dcterms:W3CDTF">2020-11-04T12:32:49Z</dcterms:created>
  <dcterms:modified xsi:type="dcterms:W3CDTF">2020-12-10T09:48:56Z</dcterms:modified>
</cp:coreProperties>
</file>