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61" r:id="rId5"/>
    <p:sldId id="744" r:id="rId6"/>
    <p:sldId id="745" r:id="rId7"/>
    <p:sldId id="260" r:id="rId8"/>
    <p:sldId id="263" r:id="rId9"/>
    <p:sldId id="272" r:id="rId10"/>
    <p:sldId id="991" r:id="rId11"/>
    <p:sldId id="264" r:id="rId12"/>
    <p:sldId id="271" r:id="rId13"/>
    <p:sldId id="265" r:id="rId14"/>
    <p:sldId id="268" r:id="rId15"/>
    <p:sldId id="269" r:id="rId16"/>
    <p:sldId id="270" r:id="rId17"/>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3" d="100"/>
          <a:sy n="113" d="100"/>
        </p:scale>
        <p:origin x="571" y="86"/>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12/10/2020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27676-55A6-4761-8608-57B6108CC803}" type="datetimeFigureOut">
              <a:rPr lang="en-GB" smtClean="0"/>
              <a:t>10/12/2020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FE36F-B076-4CD3-BAFE-3C47D2FEAA34}" type="slidenum">
              <a:rPr lang="en-GB" smtClean="0"/>
              <a:t>‹#›</a:t>
            </a:fld>
            <a:endParaRPr lang="en-GB"/>
          </a:p>
        </p:txBody>
      </p:sp>
    </p:spTree>
    <p:extLst>
      <p:ext uri="{BB962C8B-B14F-4D97-AF65-F5344CB8AC3E}">
        <p14:creationId xmlns:p14="http://schemas.microsoft.com/office/powerpoint/2010/main" val="44701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latin typeface="Arial" panose="020B0604020202020204" pitchFamily="34" charset="0"/>
                <a:ea typeface="ＭＳ Ｐゴシック" pitchFamily="34" charset="-128"/>
                <a:cs typeface="Arial" panose="020B0604020202020204" pitchFamily="34" charset="0"/>
              </a:rPr>
              <a:t>SQE 2 only after passing SQE 1</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DEBB798-73D6-44C7-A966-A5E541E3F243}"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01185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4CE1B42-2C31-4941-BAEA-5796B9B2F75C}" type="slidenum">
              <a:rPr lang="en-GB" smtClean="0"/>
              <a:t>7</a:t>
            </a:fld>
            <a:endParaRPr lang="en-GB"/>
          </a:p>
        </p:txBody>
      </p:sp>
    </p:spTree>
    <p:extLst>
      <p:ext uri="{BB962C8B-B14F-4D97-AF65-F5344CB8AC3E}">
        <p14:creationId xmlns:p14="http://schemas.microsoft.com/office/powerpoint/2010/main" val="38874688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59632" y="1347614"/>
            <a:ext cx="6694488" cy="1101725"/>
          </a:xfrm>
        </p:spPr>
        <p:txBody>
          <a:bodyPr/>
          <a:lstStyle/>
          <a:p>
            <a:pPr eaLnBrk="1" hangingPunct="1">
              <a:defRPr/>
            </a:pPr>
            <a:br>
              <a:rPr lang="en-US" dirty="0">
                <a:ea typeface="ＭＳ Ｐゴシック" pitchFamily="34" charset="-128"/>
              </a:rPr>
            </a:br>
            <a:r>
              <a:rPr lang="en-US" dirty="0">
                <a:ea typeface="ＭＳ Ｐゴシック" pitchFamily="34" charset="-128"/>
              </a:rPr>
              <a:t>SQE – where we’ve got to</a:t>
            </a:r>
            <a:endParaRPr lang="en-GB" dirty="0">
              <a:ea typeface="ＭＳ Ｐゴシック" pitchFamily="34" charset="-128"/>
            </a:endParaRPr>
          </a:p>
        </p:txBody>
      </p:sp>
      <p:sp>
        <p:nvSpPr>
          <p:cNvPr id="3075" name="Rectangle 5"/>
          <p:cNvSpPr>
            <a:spLocks noGrp="1" noChangeArrowheads="1"/>
          </p:cNvSpPr>
          <p:nvPr>
            <p:ph type="subTitle" idx="1"/>
          </p:nvPr>
        </p:nvSpPr>
        <p:spPr>
          <a:xfrm>
            <a:off x="1259681" y="2787774"/>
            <a:ext cx="6624637" cy="1314450"/>
          </a:xfrm>
        </p:spPr>
        <p:txBody>
          <a:bodyPr/>
          <a:lstStyle/>
          <a:p>
            <a:pPr algn="ctr"/>
            <a:r>
              <a:rPr lang="en-GB" sz="2400" dirty="0">
                <a:ea typeface="ＭＳ Ｐゴシック" pitchFamily="34" charset="-128"/>
              </a:rPr>
              <a:t>Julie Brannan, </a:t>
            </a:r>
          </a:p>
          <a:p>
            <a:pPr algn="ctr"/>
            <a:r>
              <a:rPr lang="en-GB" sz="2400" dirty="0">
                <a:ea typeface="ＭＳ Ｐゴシック" pitchFamily="34" charset="-128"/>
              </a:rPr>
              <a:t>Director of Education and Training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9895F-358F-497E-B8D7-09C83914190B}"/>
              </a:ext>
            </a:extLst>
          </p:cNvPr>
          <p:cNvSpPr>
            <a:spLocks noGrp="1"/>
          </p:cNvSpPr>
          <p:nvPr>
            <p:ph type="title"/>
          </p:nvPr>
        </p:nvSpPr>
        <p:spPr>
          <a:xfrm>
            <a:off x="250824" y="195263"/>
            <a:ext cx="5041255" cy="857250"/>
          </a:xfrm>
        </p:spPr>
        <p:txBody>
          <a:bodyPr/>
          <a:lstStyle/>
          <a:p>
            <a:r>
              <a:rPr lang="en-GB" dirty="0"/>
              <a:t>Outcomes from SQE2 pilot</a:t>
            </a:r>
          </a:p>
        </p:txBody>
      </p:sp>
      <p:sp>
        <p:nvSpPr>
          <p:cNvPr id="3" name="Content Placeholder 2">
            <a:extLst>
              <a:ext uri="{FF2B5EF4-FFF2-40B4-BE49-F238E27FC236}">
                <a16:creationId xmlns:a16="http://schemas.microsoft.com/office/drawing/2014/main" id="{FE90C35F-54C4-467E-B646-DA514A3A3904}"/>
              </a:ext>
            </a:extLst>
          </p:cNvPr>
          <p:cNvSpPr>
            <a:spLocks noGrp="1"/>
          </p:cNvSpPr>
          <p:nvPr>
            <p:ph idx="1"/>
          </p:nvPr>
        </p:nvSpPr>
        <p:spPr/>
        <p:txBody>
          <a:bodyPr/>
          <a:lstStyle/>
          <a:p>
            <a:r>
              <a:rPr lang="en-GB" dirty="0"/>
              <a:t>Useful evidence for finalising SQE2 design</a:t>
            </a:r>
          </a:p>
          <a:p>
            <a:r>
              <a:rPr lang="en-GB" dirty="0"/>
              <a:t>Planning and operation of logistics was high quality</a:t>
            </a:r>
          </a:p>
          <a:p>
            <a:r>
              <a:rPr lang="en-GB" dirty="0"/>
              <a:t>Recommended some detailed improvements to put in place for first live exams</a:t>
            </a:r>
          </a:p>
          <a:p>
            <a:r>
              <a:rPr lang="en-GB" dirty="0"/>
              <a:t>My report was published in July 2020</a:t>
            </a:r>
          </a:p>
          <a:p>
            <a:endParaRPr lang="en-GB" dirty="0"/>
          </a:p>
        </p:txBody>
      </p:sp>
    </p:spTree>
    <p:extLst>
      <p:ext uri="{BB962C8B-B14F-4D97-AF65-F5344CB8AC3E}">
        <p14:creationId xmlns:p14="http://schemas.microsoft.com/office/powerpoint/2010/main" val="3961612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DF8DB-D366-4FAC-AD4A-8CB62CFF00F6}"/>
              </a:ext>
            </a:extLst>
          </p:cNvPr>
          <p:cNvSpPr>
            <a:spLocks noGrp="1"/>
          </p:cNvSpPr>
          <p:nvPr>
            <p:ph type="title"/>
          </p:nvPr>
        </p:nvSpPr>
        <p:spPr>
          <a:xfrm>
            <a:off x="250824" y="195263"/>
            <a:ext cx="5473303" cy="857250"/>
          </a:xfrm>
        </p:spPr>
        <p:txBody>
          <a:bodyPr/>
          <a:lstStyle/>
          <a:p>
            <a:r>
              <a:rPr lang="en-GB" dirty="0"/>
              <a:t>Finalising the design of SQE</a:t>
            </a:r>
          </a:p>
        </p:txBody>
      </p:sp>
      <p:sp>
        <p:nvSpPr>
          <p:cNvPr id="3" name="Content Placeholder 2">
            <a:extLst>
              <a:ext uri="{FF2B5EF4-FFF2-40B4-BE49-F238E27FC236}">
                <a16:creationId xmlns:a16="http://schemas.microsoft.com/office/drawing/2014/main" id="{05B4787A-D902-4856-948A-330E4AF8C100}"/>
              </a:ext>
            </a:extLst>
          </p:cNvPr>
          <p:cNvSpPr>
            <a:spLocks noGrp="1"/>
          </p:cNvSpPr>
          <p:nvPr>
            <p:ph idx="1"/>
          </p:nvPr>
        </p:nvSpPr>
        <p:spPr/>
        <p:txBody>
          <a:bodyPr/>
          <a:lstStyle/>
          <a:p>
            <a:r>
              <a:rPr lang="en-GB" dirty="0"/>
              <a:t>Informed by the SQE1 &amp; SQE2 pilots</a:t>
            </a:r>
          </a:p>
          <a:p>
            <a:r>
              <a:rPr lang="en-GB" dirty="0"/>
              <a:t>Review of best practice in other professional exam contexts</a:t>
            </a:r>
          </a:p>
          <a:p>
            <a:r>
              <a:rPr lang="en-GB" dirty="0"/>
              <a:t>The academic literature supports the final design decisions</a:t>
            </a:r>
          </a:p>
          <a:p>
            <a:r>
              <a:rPr lang="en-GB" dirty="0"/>
              <a:t>Single best answer tests for SQE1 are right for this type of assessment</a:t>
            </a:r>
          </a:p>
          <a:p>
            <a:r>
              <a:rPr lang="en-GB" dirty="0"/>
              <a:t>The universal design for SQE2 is critical for fairness</a:t>
            </a:r>
          </a:p>
        </p:txBody>
      </p:sp>
    </p:spTree>
    <p:extLst>
      <p:ext uri="{BB962C8B-B14F-4D97-AF65-F5344CB8AC3E}">
        <p14:creationId xmlns:p14="http://schemas.microsoft.com/office/powerpoint/2010/main" val="3649941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906F-3979-41B2-B10C-1D4B1AB60641}"/>
              </a:ext>
            </a:extLst>
          </p:cNvPr>
          <p:cNvSpPr>
            <a:spLocks noGrp="1"/>
          </p:cNvSpPr>
          <p:nvPr>
            <p:ph type="title"/>
          </p:nvPr>
        </p:nvSpPr>
        <p:spPr/>
        <p:txBody>
          <a:bodyPr/>
          <a:lstStyle/>
          <a:p>
            <a:r>
              <a:rPr lang="en-GB" dirty="0"/>
              <a:t>SQE approval process</a:t>
            </a:r>
          </a:p>
        </p:txBody>
      </p:sp>
      <p:sp>
        <p:nvSpPr>
          <p:cNvPr id="3" name="Content Placeholder 2">
            <a:extLst>
              <a:ext uri="{FF2B5EF4-FFF2-40B4-BE49-F238E27FC236}">
                <a16:creationId xmlns:a16="http://schemas.microsoft.com/office/drawing/2014/main" id="{677BEB8B-8C1C-4B9C-90D4-56789D2324E6}"/>
              </a:ext>
            </a:extLst>
          </p:cNvPr>
          <p:cNvSpPr>
            <a:spLocks noGrp="1"/>
          </p:cNvSpPr>
          <p:nvPr>
            <p:ph idx="1"/>
          </p:nvPr>
        </p:nvSpPr>
        <p:spPr/>
        <p:txBody>
          <a:bodyPr/>
          <a:lstStyle/>
          <a:p>
            <a:r>
              <a:rPr lang="en-GB" dirty="0"/>
              <a:t>Interviews with the Bridge Group and Legal Services Board</a:t>
            </a:r>
          </a:p>
          <a:p>
            <a:r>
              <a:rPr lang="en-GB" dirty="0"/>
              <a:t>Recommendations for framework and governance of quality assurance</a:t>
            </a:r>
          </a:p>
          <a:p>
            <a:r>
              <a:rPr lang="en-GB" dirty="0"/>
              <a:t>Recommendations from my SQE1 &amp; 2 pilot reports informed submissions of evidence to LSB</a:t>
            </a:r>
          </a:p>
        </p:txBody>
      </p:sp>
    </p:spTree>
    <p:extLst>
      <p:ext uri="{BB962C8B-B14F-4D97-AF65-F5344CB8AC3E}">
        <p14:creationId xmlns:p14="http://schemas.microsoft.com/office/powerpoint/2010/main" val="3554453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6D746-6436-4B1C-991F-8CA0BCE92B46}"/>
              </a:ext>
            </a:extLst>
          </p:cNvPr>
          <p:cNvSpPr>
            <a:spLocks noGrp="1"/>
          </p:cNvSpPr>
          <p:nvPr>
            <p:ph type="title"/>
          </p:nvPr>
        </p:nvSpPr>
        <p:spPr>
          <a:xfrm>
            <a:off x="250824" y="195263"/>
            <a:ext cx="5473303" cy="857250"/>
          </a:xfrm>
        </p:spPr>
        <p:txBody>
          <a:bodyPr/>
          <a:lstStyle/>
          <a:p>
            <a:r>
              <a:rPr lang="en-GB" dirty="0"/>
              <a:t>Preparing for first live exams</a:t>
            </a:r>
          </a:p>
        </p:txBody>
      </p:sp>
      <p:sp>
        <p:nvSpPr>
          <p:cNvPr id="3" name="Content Placeholder 2">
            <a:extLst>
              <a:ext uri="{FF2B5EF4-FFF2-40B4-BE49-F238E27FC236}">
                <a16:creationId xmlns:a16="http://schemas.microsoft.com/office/drawing/2014/main" id="{9C035E4E-C9E2-4384-BC5C-4D32ED3C4693}"/>
              </a:ext>
            </a:extLst>
          </p:cNvPr>
          <p:cNvSpPr>
            <a:spLocks noGrp="1"/>
          </p:cNvSpPr>
          <p:nvPr>
            <p:ph idx="1"/>
          </p:nvPr>
        </p:nvSpPr>
        <p:spPr/>
        <p:txBody>
          <a:bodyPr/>
          <a:lstStyle/>
          <a:p>
            <a:r>
              <a:rPr lang="en-GB" dirty="0"/>
              <a:t>Build processes which aim to design quality up front</a:t>
            </a:r>
          </a:p>
          <a:p>
            <a:r>
              <a:rPr lang="en-GB" dirty="0"/>
              <a:t>Review of operational plans and process documents</a:t>
            </a:r>
          </a:p>
          <a:p>
            <a:r>
              <a:rPr lang="en-GB" dirty="0"/>
              <a:t>Observation of early training activities eg SQE question writers</a:t>
            </a:r>
          </a:p>
          <a:p>
            <a:r>
              <a:rPr lang="en-GB" dirty="0"/>
              <a:t>Meeting with key stakeholders</a:t>
            </a:r>
          </a:p>
          <a:p>
            <a:r>
              <a:rPr lang="en-GB" dirty="0"/>
              <a:t>Checking preparedness for live assessments</a:t>
            </a:r>
          </a:p>
        </p:txBody>
      </p:sp>
    </p:spTree>
    <p:extLst>
      <p:ext uri="{BB962C8B-B14F-4D97-AF65-F5344CB8AC3E}">
        <p14:creationId xmlns:p14="http://schemas.microsoft.com/office/powerpoint/2010/main" val="24626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5646" y="66883"/>
            <a:ext cx="5938562" cy="987573"/>
          </a:xfrm>
        </p:spPr>
        <p:txBody>
          <a:bodyPr vert="horz" wrap="square" lIns="68580" tIns="34290" rIns="68580" bIns="34290" numCol="1" rtlCol="0" anchor="ctr" anchorCtr="0" compatLnSpc="1">
            <a:prstTxWarp prst="textNoShape">
              <a:avLst/>
            </a:prstTxWarp>
            <a:normAutofit/>
          </a:bodyPr>
          <a:lstStyle/>
          <a:p>
            <a:r>
              <a:rPr lang="en-US" dirty="0"/>
              <a:t>The SQE – a reminder</a:t>
            </a:r>
          </a:p>
        </p:txBody>
      </p:sp>
      <p:sp>
        <p:nvSpPr>
          <p:cNvPr id="6" name="TextBox 5"/>
          <p:cNvSpPr txBox="1"/>
          <p:nvPr/>
        </p:nvSpPr>
        <p:spPr>
          <a:xfrm>
            <a:off x="4283968" y="1275606"/>
            <a:ext cx="4317592" cy="3307225"/>
          </a:xfrm>
          <a:prstGeom prst="rect">
            <a:avLst/>
          </a:prstGeom>
        </p:spPr>
        <p:txBody>
          <a:bodyPr vert="horz" lIns="68580" tIns="34290" rIns="68580" bIns="34290" rtlCol="0">
            <a:normAutofit/>
          </a:bodyPr>
          <a:lstStyle/>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A single, robust, examination all aspiring solicitors will have to take</a:t>
            </a:r>
          </a:p>
          <a:p>
            <a:pPr marL="342884" indent="-171446" algn="l" defTabSz="914378">
              <a:lnSpc>
                <a:spcPct val="90000"/>
              </a:lnSpc>
              <a:spcAft>
                <a:spcPts val="450"/>
              </a:spcAft>
              <a:buClr>
                <a:srgbClr val="9E1B34"/>
              </a:buClr>
              <a:buFont typeface="Arial" panose="020B0604020202020204" pitchFamily="34" charset="0"/>
              <a:buChar char="•"/>
            </a:pPr>
            <a:endParaRPr lang="en-US" sz="1500" dirty="0">
              <a:solidFill>
                <a:srgbClr val="000000"/>
              </a:solidFill>
              <a:latin typeface="Arial" panose="020B0604020202020204" pitchFamily="34" charset="0"/>
              <a:cs typeface="Arial" panose="020B0604020202020204" pitchFamily="34" charset="0"/>
            </a:endParaRPr>
          </a:p>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To be introduced on 1 September 2021; details of the transition to SQE are on our website</a:t>
            </a:r>
          </a:p>
          <a:p>
            <a:pPr marL="342884" indent="-171446" algn="l" defTabSz="914378">
              <a:lnSpc>
                <a:spcPct val="90000"/>
              </a:lnSpc>
              <a:spcAft>
                <a:spcPts val="450"/>
              </a:spcAft>
              <a:buClr>
                <a:srgbClr val="9E1B34"/>
              </a:buClr>
              <a:buFont typeface="Arial" panose="020B0604020202020204" pitchFamily="34" charset="0"/>
              <a:buChar char="•"/>
            </a:pPr>
            <a:endParaRPr lang="en-US" sz="1500" dirty="0"/>
          </a:p>
          <a:p>
            <a:pPr marL="342884" indent="-171446" algn="l" defTabSz="914378">
              <a:lnSpc>
                <a:spcPct val="90000"/>
              </a:lnSpc>
              <a:spcAft>
                <a:spcPts val="450"/>
              </a:spcAft>
              <a:buClr>
                <a:srgbClr val="9E1B34"/>
              </a:buClr>
              <a:buFont typeface="Arial" panose="020B0604020202020204" pitchFamily="34" charset="0"/>
              <a:buChar char="•"/>
            </a:pPr>
            <a:r>
              <a:rPr lang="en-US" sz="1500" dirty="0"/>
              <a:t>Everyone will meet the same high standards in a consistent way</a:t>
            </a:r>
            <a:endParaRPr lang="en-US" sz="1500" dirty="0">
              <a:solidFill>
                <a:srgbClr val="000000"/>
              </a:solidFill>
              <a:latin typeface="Arial" panose="020B0604020202020204" pitchFamily="34" charset="0"/>
              <a:cs typeface="Arial" panose="020B0604020202020204" pitchFamily="34" charset="0"/>
            </a:endParaRPr>
          </a:p>
          <a:p>
            <a:pPr marL="171438" algn="l" defTabSz="914378">
              <a:lnSpc>
                <a:spcPct val="90000"/>
              </a:lnSpc>
              <a:spcAft>
                <a:spcPts val="450"/>
              </a:spcAft>
              <a:buClr>
                <a:srgbClr val="9E1B34"/>
              </a:buClr>
            </a:pPr>
            <a:endParaRPr lang="en-US" sz="1500" dirty="0">
              <a:solidFill>
                <a:srgbClr val="000000"/>
              </a:solidFill>
              <a:latin typeface="Arial" panose="020B0604020202020204" pitchFamily="34" charset="0"/>
              <a:cs typeface="Arial" panose="020B0604020202020204" pitchFamily="34" charset="0"/>
            </a:endParaRPr>
          </a:p>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We will no longer specify routes to admission as a solicitor</a:t>
            </a:r>
          </a:p>
          <a:p>
            <a:pPr marL="342884" indent="-171446" defTabSz="914378">
              <a:lnSpc>
                <a:spcPct val="90000"/>
              </a:lnSpc>
              <a:spcAft>
                <a:spcPts val="450"/>
              </a:spcAft>
              <a:buClr>
                <a:srgbClr val="9E1B34"/>
              </a:buClr>
              <a:buFont typeface="Arial" panose="020B0604020202020204" pitchFamily="34" charset="0"/>
              <a:buChar char="•"/>
            </a:pPr>
            <a:endParaRPr lang="en-US" sz="1500" dirty="0">
              <a:solidFill>
                <a:srgbClr val="000000"/>
              </a:solidFill>
              <a:latin typeface="Arial" panose="020B0604020202020204" pitchFamily="34" charset="0"/>
              <a:cs typeface="Arial" panose="020B0604020202020204" pitchFamily="34" charset="0"/>
            </a:endParaRPr>
          </a:p>
          <a:p>
            <a:pPr marL="342884" indent="-171446" defTabSz="914378">
              <a:lnSpc>
                <a:spcPct val="90000"/>
              </a:lnSpc>
              <a:spcAft>
                <a:spcPts val="450"/>
              </a:spcAft>
              <a:buClr>
                <a:srgbClr val="9E1B34"/>
              </a:buClr>
              <a:buFont typeface="Arial" panose="020B0604020202020204" pitchFamily="34" charset="0"/>
              <a:buChar char="•"/>
            </a:pPr>
            <a:endParaRPr lang="en-US" sz="1500" dirty="0">
              <a:solidFill>
                <a:srgbClr val="000000"/>
              </a:solidFill>
            </a:endParaRPr>
          </a:p>
        </p:txBody>
      </p:sp>
      <p:pic>
        <p:nvPicPr>
          <p:cNvPr id="1026" name="Picture 9" descr="A picture containing flower&#10;&#10;Description automatically generated">
            <a:extLst>
              <a:ext uri="{FF2B5EF4-FFF2-40B4-BE49-F238E27FC236}">
                <a16:creationId xmlns:a16="http://schemas.microsoft.com/office/drawing/2014/main" id="{26D6EC12-2906-4E05-922C-BF49B22D23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46" y="1203598"/>
            <a:ext cx="3405955" cy="3490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7518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8C18-D98C-46EA-A28A-A4DD006D709F}"/>
              </a:ext>
            </a:extLst>
          </p:cNvPr>
          <p:cNvSpPr>
            <a:spLocks noGrp="1"/>
          </p:cNvSpPr>
          <p:nvPr>
            <p:ph type="title"/>
          </p:nvPr>
        </p:nvSpPr>
        <p:spPr>
          <a:xfrm>
            <a:off x="250824" y="195263"/>
            <a:ext cx="6985471" cy="857250"/>
          </a:xfrm>
        </p:spPr>
        <p:txBody>
          <a:bodyPr/>
          <a:lstStyle/>
          <a:p>
            <a:r>
              <a:rPr lang="en-GB" dirty="0"/>
              <a:t>Our work over past 12 months</a:t>
            </a:r>
          </a:p>
        </p:txBody>
      </p:sp>
      <p:sp>
        <p:nvSpPr>
          <p:cNvPr id="3" name="Content Placeholder 2">
            <a:extLst>
              <a:ext uri="{FF2B5EF4-FFF2-40B4-BE49-F238E27FC236}">
                <a16:creationId xmlns:a16="http://schemas.microsoft.com/office/drawing/2014/main" id="{06EB4436-B876-4498-913D-AE64D42BF354}"/>
              </a:ext>
            </a:extLst>
          </p:cNvPr>
          <p:cNvSpPr>
            <a:spLocks noGrp="1"/>
          </p:cNvSpPr>
          <p:nvPr>
            <p:ph idx="1"/>
          </p:nvPr>
        </p:nvSpPr>
        <p:spPr>
          <a:xfrm>
            <a:off x="250825" y="1052513"/>
            <a:ext cx="8642350" cy="3724275"/>
          </a:xfrm>
        </p:spPr>
        <p:txBody>
          <a:bodyPr/>
          <a:lstStyle/>
          <a:p>
            <a:r>
              <a:rPr lang="en-GB" dirty="0"/>
              <a:t>December 2019: publication of SQE1 sample questions; SQE2 pilot</a:t>
            </a:r>
          </a:p>
          <a:p>
            <a:r>
              <a:rPr lang="en-GB" dirty="0"/>
              <a:t>June 2020: publication of SQE2 final report; decision on overall assessment design</a:t>
            </a:r>
          </a:p>
          <a:p>
            <a:r>
              <a:rPr lang="en-GB" dirty="0"/>
              <a:t>July 2020: publication of Bridge Group report and updated Equality Impact Assessment; announcement of SQE fees; publication of SQE 2 assessment specification</a:t>
            </a:r>
          </a:p>
          <a:p>
            <a:r>
              <a:rPr lang="en-GB" dirty="0"/>
              <a:t>October 2020: SQE approved in full by the LSB</a:t>
            </a:r>
          </a:p>
          <a:p>
            <a:r>
              <a:rPr lang="en-GB" dirty="0"/>
              <a:t>Summer 2020: revised SQE transition arrangements</a:t>
            </a:r>
          </a:p>
        </p:txBody>
      </p:sp>
    </p:spTree>
    <p:extLst>
      <p:ext uri="{BB962C8B-B14F-4D97-AF65-F5344CB8AC3E}">
        <p14:creationId xmlns:p14="http://schemas.microsoft.com/office/powerpoint/2010/main" val="756698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4" y="195263"/>
            <a:ext cx="7129487" cy="857250"/>
          </a:xfrm>
        </p:spPr>
        <p:txBody>
          <a:bodyPr wrap="square" anchor="ctr">
            <a:normAutofit/>
          </a:bodyPr>
          <a:lstStyle/>
          <a:p>
            <a:pPr eaLnBrk="1" hangingPunct="1"/>
            <a:r>
              <a:rPr lang="en-GB" dirty="0"/>
              <a:t>Getting ready for the first assessment </a:t>
            </a:r>
          </a:p>
        </p:txBody>
      </p:sp>
      <p:pic>
        <p:nvPicPr>
          <p:cNvPr id="3" name="Picture 2" descr="Timeline&#10;&#10;Description automatically generated">
            <a:extLst>
              <a:ext uri="{FF2B5EF4-FFF2-40B4-BE49-F238E27FC236}">
                <a16:creationId xmlns:a16="http://schemas.microsoft.com/office/drawing/2014/main" id="{7007434A-AEE2-4677-8FE0-4C7B2F3F25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87196"/>
            <a:ext cx="9144000" cy="395630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761335" cy="857250"/>
          </a:xfrm>
        </p:spPr>
        <p:txBody>
          <a:bodyPr/>
          <a:lstStyle/>
          <a:p>
            <a:r>
              <a:rPr lang="en-GB" dirty="0"/>
              <a:t>Action for us all – law firms</a:t>
            </a:r>
          </a:p>
        </p:txBody>
      </p:sp>
      <p:sp>
        <p:nvSpPr>
          <p:cNvPr id="3" name="Content Placeholder 2"/>
          <p:cNvSpPr>
            <a:spLocks noGrp="1"/>
          </p:cNvSpPr>
          <p:nvPr>
            <p:ph idx="1"/>
          </p:nvPr>
        </p:nvSpPr>
        <p:spPr>
          <a:xfrm>
            <a:off x="712851" y="4083918"/>
            <a:ext cx="7866380" cy="3357563"/>
          </a:xfrm>
        </p:spPr>
        <p:txBody>
          <a:bodyPr/>
          <a:lstStyle/>
          <a:p>
            <a:pPr marL="742950" lvl="1" indent="-285750">
              <a:spcAft>
                <a:spcPts val="0"/>
              </a:spcAft>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endParaRPr lang="en-GB" dirty="0"/>
          </a:p>
        </p:txBody>
      </p:sp>
      <p:sp>
        <p:nvSpPr>
          <p:cNvPr id="4" name="TextBox 3">
            <a:extLst>
              <a:ext uri="{FF2B5EF4-FFF2-40B4-BE49-F238E27FC236}">
                <a16:creationId xmlns:a16="http://schemas.microsoft.com/office/drawing/2014/main" id="{9CA87AC0-F157-4AAE-A5B5-7160D85CD3F7}"/>
              </a:ext>
            </a:extLst>
          </p:cNvPr>
          <p:cNvSpPr txBox="1"/>
          <p:nvPr/>
        </p:nvSpPr>
        <p:spPr>
          <a:xfrm>
            <a:off x="233317" y="1275606"/>
            <a:ext cx="8785671" cy="323165"/>
          </a:xfrm>
          <a:prstGeom prst="rect">
            <a:avLst/>
          </a:prstGeom>
          <a:noFill/>
        </p:spPr>
        <p:txBody>
          <a:bodyPr wrap="square" rtlCol="0">
            <a:spAutoFit/>
          </a:bodyPr>
          <a:lstStyle/>
          <a:p>
            <a:pPr algn="l"/>
            <a:r>
              <a:rPr lang="en-GB" sz="1500" b="1" dirty="0"/>
              <a:t>Joint responsibility to take action to realise SQE benefits:</a:t>
            </a:r>
          </a:p>
        </p:txBody>
      </p:sp>
      <p:sp>
        <p:nvSpPr>
          <p:cNvPr id="5" name="TextBox 4">
            <a:extLst>
              <a:ext uri="{FF2B5EF4-FFF2-40B4-BE49-F238E27FC236}">
                <a16:creationId xmlns:a16="http://schemas.microsoft.com/office/drawing/2014/main" id="{3C1454A7-9C41-4B32-BA74-37DF695935D1}"/>
              </a:ext>
            </a:extLst>
          </p:cNvPr>
          <p:cNvSpPr txBox="1"/>
          <p:nvPr/>
        </p:nvSpPr>
        <p:spPr>
          <a:xfrm>
            <a:off x="3979618" y="2390566"/>
            <a:ext cx="2160240" cy="1477328"/>
          </a:xfrm>
          <a:prstGeom prst="rect">
            <a:avLst/>
          </a:prstGeom>
          <a:noFill/>
        </p:spPr>
        <p:txBody>
          <a:bodyPr wrap="square" rtlCol="0">
            <a:spAutoFit/>
          </a:bodyPr>
          <a:lstStyle/>
          <a:p>
            <a:pPr marL="0" lvl="2" algn="l">
              <a:spcAft>
                <a:spcPts val="0"/>
              </a:spcAft>
            </a:pPr>
            <a:r>
              <a:rPr lang="en-GB" sz="1500" dirty="0">
                <a:latin typeface="Arial" panose="020B0604020202020204" pitchFamily="34" charset="0"/>
                <a:ea typeface="Calibri" panose="020F0502020204030204" pitchFamily="34" charset="0"/>
                <a:cs typeface="Arial" panose="020B0604020202020204" pitchFamily="34" charset="0"/>
              </a:rPr>
              <a:t>Employers who currently employ trainees can now recruit from different talent pools and qualification routes</a:t>
            </a:r>
            <a:endParaRPr lang="en-GB" sz="15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495508DD-6FF9-4C18-A709-83A187EDE1DA}"/>
              </a:ext>
            </a:extLst>
          </p:cNvPr>
          <p:cNvSpPr txBox="1"/>
          <p:nvPr/>
        </p:nvSpPr>
        <p:spPr>
          <a:xfrm>
            <a:off x="6632268" y="2453040"/>
            <a:ext cx="2238360" cy="1477328"/>
          </a:xfrm>
          <a:prstGeom prst="rect">
            <a:avLst/>
          </a:prstGeom>
          <a:noFill/>
        </p:spPr>
        <p:txBody>
          <a:bodyPr wrap="square" rtlCol="0">
            <a:spAutoFit/>
          </a:bodyPr>
          <a:lstStyle/>
          <a:p>
            <a:pPr marL="0" lvl="2" algn="l">
              <a:spcAft>
                <a:spcPts val="0"/>
              </a:spcAft>
            </a:pPr>
            <a:r>
              <a:rPr lang="en-GB" sz="1500" dirty="0">
                <a:latin typeface="+mn-lt"/>
                <a:ea typeface="Calibri" panose="020F0502020204030204" pitchFamily="34" charset="0"/>
              </a:rPr>
              <a:t>Employers who don’t currently employ trainees might want to think about whether they can offer qualifying work experience </a:t>
            </a:r>
            <a:endParaRPr lang="en-GB" sz="1500" dirty="0">
              <a:effectLst/>
              <a:latin typeface="+mn-lt"/>
              <a:ea typeface="Calibri" panose="020F0502020204030204" pitchFamily="34" charset="0"/>
            </a:endParaRPr>
          </a:p>
        </p:txBody>
      </p:sp>
      <p:sp>
        <p:nvSpPr>
          <p:cNvPr id="7" name="TextBox 6">
            <a:extLst>
              <a:ext uri="{FF2B5EF4-FFF2-40B4-BE49-F238E27FC236}">
                <a16:creationId xmlns:a16="http://schemas.microsoft.com/office/drawing/2014/main" id="{01B36538-0803-4928-B339-F8D953C5A3B4}"/>
              </a:ext>
            </a:extLst>
          </p:cNvPr>
          <p:cNvSpPr txBox="1"/>
          <p:nvPr/>
        </p:nvSpPr>
        <p:spPr>
          <a:xfrm>
            <a:off x="348516" y="1814795"/>
            <a:ext cx="3287380" cy="2400657"/>
          </a:xfrm>
          <a:prstGeom prst="rect">
            <a:avLst/>
          </a:prstGeom>
          <a:noFill/>
        </p:spPr>
        <p:txBody>
          <a:bodyPr wrap="square" rtlCol="0">
            <a:spAutoFit/>
          </a:bodyPr>
          <a:lstStyle/>
          <a:p>
            <a:pPr marL="0" lvl="2" algn="l">
              <a:spcAft>
                <a:spcPts val="0"/>
              </a:spcAft>
            </a:pPr>
            <a:r>
              <a:rPr lang="en-GB" sz="1500" i="1" dirty="0">
                <a:latin typeface="Arial" panose="020B0604020202020204" pitchFamily="34" charset="0"/>
                <a:cs typeface="Arial" panose="020B0604020202020204" pitchFamily="34" charset="0"/>
              </a:rPr>
              <a:t>‘</a:t>
            </a:r>
            <a:r>
              <a:rPr lang="en-GB" sz="1500" dirty="0">
                <a:latin typeface="Arial" panose="020B0604020202020204" pitchFamily="34" charset="0"/>
                <a:cs typeface="Arial" panose="020B0604020202020204" pitchFamily="34" charset="0"/>
              </a:rPr>
              <a:t>Increasing diversity in the profession is dependent critically on the actions of employers and training providers, with actions by the SRA likely to achieve only modest gains without corresponding action from stakeholders in the sector.’</a:t>
            </a:r>
          </a:p>
          <a:p>
            <a:pPr marL="0" lvl="2" algn="l">
              <a:spcAft>
                <a:spcPts val="0"/>
              </a:spcAft>
            </a:pPr>
            <a:endParaRPr lang="en-GB" sz="1500" b="1" dirty="0">
              <a:latin typeface="Arial" panose="020B0604020202020204" pitchFamily="34" charset="0"/>
              <a:cs typeface="Arial" panose="020B0604020202020204" pitchFamily="34" charset="0"/>
            </a:endParaRPr>
          </a:p>
          <a:p>
            <a:pPr marL="0" lvl="2" algn="l">
              <a:spcAft>
                <a:spcPts val="0"/>
              </a:spcAft>
            </a:pPr>
            <a:r>
              <a:rPr lang="en-GB" sz="1500" b="1" dirty="0">
                <a:latin typeface="Arial" panose="020B0604020202020204" pitchFamily="34" charset="0"/>
                <a:cs typeface="Arial" panose="020B0604020202020204" pitchFamily="34" charset="0"/>
              </a:rPr>
              <a:t>Bridge Group</a:t>
            </a:r>
            <a:endParaRPr lang="en-GB" sz="1500" dirty="0">
              <a:effectLst/>
              <a:latin typeface="+mn-lt"/>
              <a:ea typeface="Calibri" panose="020F0502020204030204" pitchFamily="34" charset="0"/>
            </a:endParaRPr>
          </a:p>
        </p:txBody>
      </p:sp>
      <p:pic>
        <p:nvPicPr>
          <p:cNvPr id="11" name="Graphic 10" descr="Handshake">
            <a:extLst>
              <a:ext uri="{FF2B5EF4-FFF2-40B4-BE49-F238E27FC236}">
                <a16:creationId xmlns:a16="http://schemas.microsoft.com/office/drawing/2014/main" id="{36762707-83F3-4A19-A061-5A307A4B34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21852" y="1637214"/>
            <a:ext cx="839899" cy="839899"/>
          </a:xfrm>
          <a:prstGeom prst="rect">
            <a:avLst/>
          </a:prstGeom>
        </p:spPr>
      </p:pic>
      <p:pic>
        <p:nvPicPr>
          <p:cNvPr id="15" name="Graphic 14" descr="Employee badge">
            <a:extLst>
              <a:ext uri="{FF2B5EF4-FFF2-40B4-BE49-F238E27FC236}">
                <a16:creationId xmlns:a16="http://schemas.microsoft.com/office/drawing/2014/main" id="{C3E9BA5A-F3E2-4B65-9E8B-A835C0E0322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6296" y="1661245"/>
            <a:ext cx="729321" cy="729321"/>
          </a:xfrm>
          <a:prstGeom prst="rect">
            <a:avLst/>
          </a:prstGeom>
        </p:spPr>
      </p:pic>
    </p:spTree>
    <p:extLst>
      <p:ext uri="{BB962C8B-B14F-4D97-AF65-F5344CB8AC3E}">
        <p14:creationId xmlns:p14="http://schemas.microsoft.com/office/powerpoint/2010/main" val="401091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86F9-33E1-44B2-9ED4-E04EB6A6C652}"/>
              </a:ext>
            </a:extLst>
          </p:cNvPr>
          <p:cNvSpPr>
            <a:spLocks noGrp="1"/>
          </p:cNvSpPr>
          <p:nvPr>
            <p:ph type="title"/>
          </p:nvPr>
        </p:nvSpPr>
        <p:spPr>
          <a:xfrm>
            <a:off x="107504" y="0"/>
            <a:ext cx="7200800" cy="1052513"/>
          </a:xfrm>
        </p:spPr>
        <p:txBody>
          <a:bodyPr/>
          <a:lstStyle/>
          <a:p>
            <a:r>
              <a:rPr lang="en-GB" sz="2800" dirty="0"/>
              <a:t>Action for us all – t</a:t>
            </a:r>
            <a:r>
              <a:rPr lang="en-GB" sz="2900" dirty="0"/>
              <a:t>raining providers</a:t>
            </a:r>
          </a:p>
        </p:txBody>
      </p:sp>
      <p:sp>
        <p:nvSpPr>
          <p:cNvPr id="3" name="Content Placeholder 2">
            <a:extLst>
              <a:ext uri="{FF2B5EF4-FFF2-40B4-BE49-F238E27FC236}">
                <a16:creationId xmlns:a16="http://schemas.microsoft.com/office/drawing/2014/main" id="{7FF7E988-A0F6-455D-A9E8-FFCECCB3917F}"/>
              </a:ext>
            </a:extLst>
          </p:cNvPr>
          <p:cNvSpPr>
            <a:spLocks noGrp="1"/>
          </p:cNvSpPr>
          <p:nvPr>
            <p:ph idx="1"/>
          </p:nvPr>
        </p:nvSpPr>
        <p:spPr>
          <a:xfrm>
            <a:off x="1043608" y="1252269"/>
            <a:ext cx="7416824" cy="3645198"/>
          </a:xfrm>
        </p:spPr>
        <p:txBody>
          <a:bodyPr/>
          <a:lstStyle/>
          <a:p>
            <a:pPr marL="0" indent="0">
              <a:buNone/>
            </a:pPr>
            <a:r>
              <a:rPr lang="en-GB" sz="1600" dirty="0"/>
              <a:t>Opportunity for greater variety and choice in solicitor training:</a:t>
            </a:r>
          </a:p>
          <a:p>
            <a:pPr lvl="1"/>
            <a:r>
              <a:rPr lang="en-GB" sz="1600" dirty="0"/>
              <a:t>Traditional delivery, or online courses, or integration between classroom and work-based learning</a:t>
            </a:r>
          </a:p>
          <a:p>
            <a:pPr lvl="1"/>
            <a:r>
              <a:rPr lang="en-GB" sz="1600" dirty="0"/>
              <a:t>Short focused courses or additional learning</a:t>
            </a:r>
          </a:p>
          <a:p>
            <a:pPr lvl="1"/>
            <a:r>
              <a:rPr lang="en-GB" sz="1600" dirty="0"/>
              <a:t>The trainee or apprenticeship or paralegal models</a:t>
            </a:r>
          </a:p>
          <a:p>
            <a:pPr lvl="1"/>
            <a:endParaRPr lang="en-GB" sz="1600" dirty="0"/>
          </a:p>
          <a:p>
            <a:pPr marL="0" indent="0">
              <a:buNone/>
            </a:pPr>
            <a:r>
              <a:rPr lang="en-GB" sz="1600" dirty="0"/>
              <a:t>Closer collaboration between traditional universities and providers of professional legal education and/or law firms</a:t>
            </a:r>
          </a:p>
          <a:p>
            <a:pPr marL="0" indent="0">
              <a:buNone/>
            </a:pPr>
            <a:endParaRPr lang="en-GB" sz="1600" dirty="0"/>
          </a:p>
          <a:p>
            <a:pPr marL="0" indent="0">
              <a:buNone/>
            </a:pPr>
            <a:endParaRPr lang="en-GB" sz="1600" dirty="0"/>
          </a:p>
          <a:p>
            <a:pPr marL="0" indent="0">
              <a:buNone/>
            </a:pPr>
            <a:r>
              <a:rPr lang="en-GB" sz="1600" dirty="0">
                <a:latin typeface="Arial" panose="020B0604020202020204" pitchFamily="34" charset="0"/>
                <a:ea typeface="Times New Roman" panose="02020603050405020304" pitchFamily="18" charset="0"/>
              </a:rPr>
              <a:t>We want to collaborate with firms and training providers. Tell us what support you would find helpful: </a:t>
            </a:r>
            <a:r>
              <a:rPr lang="en-GB" sz="1600" dirty="0">
                <a:solidFill>
                  <a:srgbClr val="B10035"/>
                </a:solidFill>
                <a:latin typeface="Arial" panose="020B0604020202020204" pitchFamily="34" charset="0"/>
                <a:ea typeface="Times New Roman" panose="02020603050405020304" pitchFamily="18" charset="0"/>
              </a:rPr>
              <a:t>sqe@sra.org.uk </a:t>
            </a:r>
            <a:endParaRPr lang="en-GB" sz="1600" dirty="0">
              <a:solidFill>
                <a:srgbClr val="B10035"/>
              </a:solidFill>
              <a:latin typeface="Calibri" panose="020F0502020204030204" pitchFamily="34" charset="0"/>
              <a:ea typeface="Calibri" panose="020F0502020204030204" pitchFamily="34" charset="0"/>
            </a:endParaRPr>
          </a:p>
          <a:p>
            <a:pPr marL="0" indent="0">
              <a:buNone/>
            </a:pPr>
            <a:endParaRPr lang="en-GB" sz="1600" dirty="0"/>
          </a:p>
          <a:p>
            <a:endParaRPr lang="en-GB" sz="1600" dirty="0"/>
          </a:p>
          <a:p>
            <a:pPr marL="0" indent="0">
              <a:buNone/>
            </a:pPr>
            <a:endParaRPr lang="en-GB" sz="1600" dirty="0"/>
          </a:p>
        </p:txBody>
      </p:sp>
      <p:pic>
        <p:nvPicPr>
          <p:cNvPr id="8" name="Graphic 7" descr="Classroom">
            <a:extLst>
              <a:ext uri="{FF2B5EF4-FFF2-40B4-BE49-F238E27FC236}">
                <a16:creationId xmlns:a16="http://schemas.microsoft.com/office/drawing/2014/main" id="{4D1B32BF-AEB2-43C1-95F0-1333ADDAF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6368" y="1250454"/>
            <a:ext cx="626368" cy="626368"/>
          </a:xfrm>
          <a:prstGeom prst="rect">
            <a:avLst/>
          </a:prstGeom>
        </p:spPr>
      </p:pic>
      <p:pic>
        <p:nvPicPr>
          <p:cNvPr id="9" name="Graphic 8" descr="Handshake">
            <a:extLst>
              <a:ext uri="{FF2B5EF4-FFF2-40B4-BE49-F238E27FC236}">
                <a16:creationId xmlns:a16="http://schemas.microsoft.com/office/drawing/2014/main" id="{DB321BCF-3C75-43CA-B9AA-9BE3F4A91DA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8906" y="2871907"/>
            <a:ext cx="626368" cy="626368"/>
          </a:xfrm>
          <a:prstGeom prst="rect">
            <a:avLst/>
          </a:prstGeom>
        </p:spPr>
      </p:pic>
      <p:pic>
        <p:nvPicPr>
          <p:cNvPr id="10" name="Graphic 9" descr="Megaphone">
            <a:extLst>
              <a:ext uri="{FF2B5EF4-FFF2-40B4-BE49-F238E27FC236}">
                <a16:creationId xmlns:a16="http://schemas.microsoft.com/office/drawing/2014/main" id="{074184F7-1225-4C90-A4DF-4D1B7384022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6369" y="4069386"/>
            <a:ext cx="678906" cy="678868"/>
          </a:xfrm>
          <a:prstGeom prst="rect">
            <a:avLst/>
          </a:prstGeom>
        </p:spPr>
      </p:pic>
    </p:spTree>
    <p:extLst>
      <p:ext uri="{BB962C8B-B14F-4D97-AF65-F5344CB8AC3E}">
        <p14:creationId xmlns:p14="http://schemas.microsoft.com/office/powerpoint/2010/main" val="264430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2ED97-F49F-4ED3-9F2F-082EACBA8551}"/>
              </a:ext>
            </a:extLst>
          </p:cNvPr>
          <p:cNvSpPr>
            <a:spLocks noGrp="1"/>
          </p:cNvSpPr>
          <p:nvPr>
            <p:ph type="title"/>
          </p:nvPr>
        </p:nvSpPr>
        <p:spPr>
          <a:xfrm>
            <a:off x="193397" y="162089"/>
            <a:ext cx="7395963" cy="857250"/>
          </a:xfrm>
        </p:spPr>
        <p:txBody>
          <a:bodyPr/>
          <a:lstStyle/>
          <a:p>
            <a:r>
              <a:rPr lang="en-GB" dirty="0"/>
              <a:t>Keep in touch</a:t>
            </a:r>
          </a:p>
        </p:txBody>
      </p:sp>
      <p:sp>
        <p:nvSpPr>
          <p:cNvPr id="13" name="TextBox 12">
            <a:extLst>
              <a:ext uri="{FF2B5EF4-FFF2-40B4-BE49-F238E27FC236}">
                <a16:creationId xmlns:a16="http://schemas.microsoft.com/office/drawing/2014/main" id="{C7DB5D1A-768B-4985-9505-445CF99919DA}"/>
              </a:ext>
            </a:extLst>
          </p:cNvPr>
          <p:cNvSpPr txBox="1"/>
          <p:nvPr/>
        </p:nvSpPr>
        <p:spPr>
          <a:xfrm>
            <a:off x="1187624" y="2859782"/>
            <a:ext cx="2165895" cy="923330"/>
          </a:xfrm>
          <a:prstGeom prst="rect">
            <a:avLst/>
          </a:prstGeom>
          <a:noFill/>
        </p:spPr>
        <p:txBody>
          <a:bodyPr wrap="square" rtlCol="0">
            <a:spAutoFit/>
          </a:bodyPr>
          <a:lstStyle/>
          <a:p>
            <a:pPr algn="ctr"/>
            <a:r>
              <a:rPr lang="en-GB" sz="1800" dirty="0"/>
              <a:t>Send your </a:t>
            </a:r>
          </a:p>
          <a:p>
            <a:pPr algn="ctr"/>
            <a:r>
              <a:rPr lang="en-GB" sz="1800" dirty="0"/>
              <a:t>queries to </a:t>
            </a:r>
            <a:r>
              <a:rPr lang="en-GB" sz="1800" dirty="0">
                <a:solidFill>
                  <a:srgbClr val="B10035"/>
                </a:solidFill>
              </a:rPr>
              <a:t>sqe@sra.org.uk</a:t>
            </a:r>
          </a:p>
        </p:txBody>
      </p:sp>
      <p:sp>
        <p:nvSpPr>
          <p:cNvPr id="15" name="TextBox 14">
            <a:extLst>
              <a:ext uri="{FF2B5EF4-FFF2-40B4-BE49-F238E27FC236}">
                <a16:creationId xmlns:a16="http://schemas.microsoft.com/office/drawing/2014/main" id="{F317F47E-6E45-45E6-939F-2002FC381A7D}"/>
              </a:ext>
            </a:extLst>
          </p:cNvPr>
          <p:cNvSpPr txBox="1"/>
          <p:nvPr/>
        </p:nvSpPr>
        <p:spPr>
          <a:xfrm>
            <a:off x="3323385" y="2859782"/>
            <a:ext cx="2165896" cy="923330"/>
          </a:xfrm>
          <a:prstGeom prst="rect">
            <a:avLst/>
          </a:prstGeom>
          <a:noFill/>
        </p:spPr>
        <p:txBody>
          <a:bodyPr wrap="square" rtlCol="0">
            <a:spAutoFit/>
          </a:bodyPr>
          <a:lstStyle/>
          <a:p>
            <a:pPr algn="ctr"/>
            <a:r>
              <a:rPr lang="en-GB" sz="1800" dirty="0"/>
              <a:t>SQE resources </a:t>
            </a:r>
          </a:p>
          <a:p>
            <a:pPr algn="ctr"/>
            <a:r>
              <a:rPr lang="en-GB" sz="1800" dirty="0">
                <a:solidFill>
                  <a:srgbClr val="B10035"/>
                </a:solidFill>
              </a:rPr>
              <a:t>sra.org.uk/</a:t>
            </a:r>
          </a:p>
          <a:p>
            <a:pPr algn="ctr"/>
            <a:r>
              <a:rPr lang="en-GB" sz="1800" dirty="0">
                <a:solidFill>
                  <a:srgbClr val="B10035"/>
                </a:solidFill>
              </a:rPr>
              <a:t>developingthesqe </a:t>
            </a:r>
          </a:p>
        </p:txBody>
      </p:sp>
      <p:pic>
        <p:nvPicPr>
          <p:cNvPr id="18" name="Graphic 17" descr="Programmer">
            <a:extLst>
              <a:ext uri="{FF2B5EF4-FFF2-40B4-BE49-F238E27FC236}">
                <a16:creationId xmlns:a16="http://schemas.microsoft.com/office/drawing/2014/main" id="{813A50E7-6F62-4FE2-8DD0-AEAB644EC3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46523" y="1714500"/>
            <a:ext cx="993858" cy="993858"/>
          </a:xfrm>
          <a:prstGeom prst="rect">
            <a:avLst/>
          </a:prstGeom>
        </p:spPr>
      </p:pic>
      <p:pic>
        <p:nvPicPr>
          <p:cNvPr id="19" name="Graphic 18" descr="Laptop">
            <a:extLst>
              <a:ext uri="{FF2B5EF4-FFF2-40B4-BE49-F238E27FC236}">
                <a16:creationId xmlns:a16="http://schemas.microsoft.com/office/drawing/2014/main" id="{2F3A72C0-76BD-4544-83C4-753EEBFD96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22996" y="1844265"/>
            <a:ext cx="1015517" cy="1015517"/>
          </a:xfrm>
          <a:prstGeom prst="rect">
            <a:avLst/>
          </a:prstGeom>
        </p:spPr>
      </p:pic>
      <p:pic>
        <p:nvPicPr>
          <p:cNvPr id="20" name="Graphic 19" descr="World">
            <a:extLst>
              <a:ext uri="{FF2B5EF4-FFF2-40B4-BE49-F238E27FC236}">
                <a16:creationId xmlns:a16="http://schemas.microsoft.com/office/drawing/2014/main" id="{23133A0B-FFB8-468B-8288-EBF78A7EDD6B}"/>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18272" y="1882084"/>
            <a:ext cx="832319" cy="832319"/>
          </a:xfrm>
          <a:prstGeom prst="rect">
            <a:avLst/>
          </a:prstGeom>
        </p:spPr>
      </p:pic>
      <p:sp>
        <p:nvSpPr>
          <p:cNvPr id="21" name="TextBox 20">
            <a:extLst>
              <a:ext uri="{FF2B5EF4-FFF2-40B4-BE49-F238E27FC236}">
                <a16:creationId xmlns:a16="http://schemas.microsoft.com/office/drawing/2014/main" id="{E348D67F-E49F-4F68-9B09-492A9FB67786}"/>
              </a:ext>
            </a:extLst>
          </p:cNvPr>
          <p:cNvSpPr txBox="1"/>
          <p:nvPr/>
        </p:nvSpPr>
        <p:spPr>
          <a:xfrm>
            <a:off x="5341342" y="2845256"/>
            <a:ext cx="2573641" cy="923330"/>
          </a:xfrm>
          <a:prstGeom prst="rect">
            <a:avLst/>
          </a:prstGeom>
          <a:noFill/>
        </p:spPr>
        <p:txBody>
          <a:bodyPr wrap="square" rtlCol="0">
            <a:spAutoFit/>
          </a:bodyPr>
          <a:lstStyle/>
          <a:p>
            <a:pPr algn="ctr"/>
            <a:r>
              <a:rPr lang="en-GB" sz="1800" dirty="0"/>
              <a:t>Subscribe to our monthly </a:t>
            </a:r>
            <a:br>
              <a:rPr lang="en-GB" sz="1800" dirty="0"/>
            </a:br>
            <a:r>
              <a:rPr lang="en-GB" sz="1800" dirty="0">
                <a:solidFill>
                  <a:srgbClr val="B50038"/>
                </a:solidFill>
              </a:rPr>
              <a:t>SQE Update</a:t>
            </a:r>
          </a:p>
        </p:txBody>
      </p:sp>
      <p:cxnSp>
        <p:nvCxnSpPr>
          <p:cNvPr id="28" name="Straight Connector 27">
            <a:extLst>
              <a:ext uri="{FF2B5EF4-FFF2-40B4-BE49-F238E27FC236}">
                <a16:creationId xmlns:a16="http://schemas.microsoft.com/office/drawing/2014/main" id="{C724421A-220C-4D7D-BDE7-E4506A8A9DA3}"/>
              </a:ext>
            </a:extLst>
          </p:cNvPr>
          <p:cNvCxnSpPr>
            <a:cxnSpLocks/>
          </p:cNvCxnSpPr>
          <p:nvPr/>
        </p:nvCxnSpPr>
        <p:spPr bwMode="auto">
          <a:xfrm>
            <a:off x="5511383" y="1928143"/>
            <a:ext cx="0" cy="931639"/>
          </a:xfrm>
          <a:prstGeom prst="line">
            <a:avLst/>
          </a:prstGeom>
          <a:solidFill>
            <a:schemeClr val="accent1"/>
          </a:solidFill>
          <a:ln w="12700" cap="flat" cmpd="sng" algn="ctr">
            <a:solidFill>
              <a:srgbClr val="B10035"/>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3A3DA77A-9F03-4C24-8772-E01B58DAB56B}"/>
              </a:ext>
            </a:extLst>
          </p:cNvPr>
          <p:cNvCxnSpPr>
            <a:cxnSpLocks/>
          </p:cNvCxnSpPr>
          <p:nvPr/>
        </p:nvCxnSpPr>
        <p:spPr bwMode="auto">
          <a:xfrm>
            <a:off x="3235166" y="1928143"/>
            <a:ext cx="0" cy="931639"/>
          </a:xfrm>
          <a:prstGeom prst="line">
            <a:avLst/>
          </a:prstGeom>
          <a:solidFill>
            <a:schemeClr val="accent1"/>
          </a:solidFill>
          <a:ln w="12700" cap="flat" cmpd="sng" algn="ctr">
            <a:solidFill>
              <a:srgbClr val="B10035"/>
            </a:solidFill>
            <a:prstDash val="solid"/>
            <a:round/>
            <a:headEnd type="none" w="med" len="med"/>
            <a:tailEnd type="none" w="med" len="med"/>
          </a:ln>
          <a:effectLst/>
        </p:spPr>
      </p:cxnSp>
    </p:spTree>
    <p:extLst>
      <p:ext uri="{BB962C8B-B14F-4D97-AF65-F5344CB8AC3E}">
        <p14:creationId xmlns:p14="http://schemas.microsoft.com/office/powerpoint/2010/main" val="140680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F3F20-31B9-46ED-AAC8-0A01EBB0533C}"/>
              </a:ext>
            </a:extLst>
          </p:cNvPr>
          <p:cNvSpPr>
            <a:spLocks noGrp="1"/>
          </p:cNvSpPr>
          <p:nvPr>
            <p:ph type="ctrTitle"/>
          </p:nvPr>
        </p:nvSpPr>
        <p:spPr>
          <a:xfrm>
            <a:off x="1224756" y="1347614"/>
            <a:ext cx="6694488" cy="1102519"/>
          </a:xfrm>
        </p:spPr>
        <p:txBody>
          <a:bodyPr/>
          <a:lstStyle/>
          <a:p>
            <a:r>
              <a:rPr lang="en-GB" dirty="0"/>
              <a:t>Independent Reviewer – </a:t>
            </a:r>
            <a:br>
              <a:rPr lang="en-GB" dirty="0"/>
            </a:br>
            <a:r>
              <a:rPr lang="en-GB" dirty="0"/>
              <a:t>update on SQE development</a:t>
            </a:r>
          </a:p>
        </p:txBody>
      </p:sp>
      <p:sp>
        <p:nvSpPr>
          <p:cNvPr id="3" name="Subtitle 2">
            <a:extLst>
              <a:ext uri="{FF2B5EF4-FFF2-40B4-BE49-F238E27FC236}">
                <a16:creationId xmlns:a16="http://schemas.microsoft.com/office/drawing/2014/main" id="{7D0E9BA3-722B-458F-A0E3-E77237C86253}"/>
              </a:ext>
            </a:extLst>
          </p:cNvPr>
          <p:cNvSpPr>
            <a:spLocks noGrp="1"/>
          </p:cNvSpPr>
          <p:nvPr>
            <p:ph type="subTitle" idx="1"/>
          </p:nvPr>
        </p:nvSpPr>
        <p:spPr>
          <a:xfrm>
            <a:off x="1259681" y="2931790"/>
            <a:ext cx="6624637" cy="1314450"/>
          </a:xfrm>
        </p:spPr>
        <p:txBody>
          <a:bodyPr/>
          <a:lstStyle/>
          <a:p>
            <a:r>
              <a:rPr lang="en-GB" dirty="0"/>
              <a:t>Geoff Coombe</a:t>
            </a:r>
          </a:p>
        </p:txBody>
      </p:sp>
    </p:spTree>
    <p:extLst>
      <p:ext uri="{BB962C8B-B14F-4D97-AF65-F5344CB8AC3E}">
        <p14:creationId xmlns:p14="http://schemas.microsoft.com/office/powerpoint/2010/main" val="3601275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C0C5-4127-409E-A2C0-7447B59C1AC5}"/>
              </a:ext>
            </a:extLst>
          </p:cNvPr>
          <p:cNvSpPr>
            <a:spLocks noGrp="1"/>
          </p:cNvSpPr>
          <p:nvPr>
            <p:ph type="title"/>
          </p:nvPr>
        </p:nvSpPr>
        <p:spPr/>
        <p:txBody>
          <a:bodyPr/>
          <a:lstStyle/>
          <a:p>
            <a:r>
              <a:rPr lang="en-GB" dirty="0"/>
              <a:t>My role</a:t>
            </a:r>
          </a:p>
        </p:txBody>
      </p:sp>
      <p:sp>
        <p:nvSpPr>
          <p:cNvPr id="3" name="Content Placeholder 2">
            <a:extLst>
              <a:ext uri="{FF2B5EF4-FFF2-40B4-BE49-F238E27FC236}">
                <a16:creationId xmlns:a16="http://schemas.microsoft.com/office/drawing/2014/main" id="{608F6BCE-E08F-465B-924B-9377EBE5600E}"/>
              </a:ext>
            </a:extLst>
          </p:cNvPr>
          <p:cNvSpPr>
            <a:spLocks noGrp="1"/>
          </p:cNvSpPr>
          <p:nvPr>
            <p:ph idx="1"/>
          </p:nvPr>
        </p:nvSpPr>
        <p:spPr/>
        <p:txBody>
          <a:bodyPr/>
          <a:lstStyle/>
          <a:p>
            <a:r>
              <a:rPr lang="en-GB" dirty="0"/>
              <a:t>During piloting – to review ideas, observe pilot activity and offer assurance based recommendations on the best set up of the SQE </a:t>
            </a:r>
          </a:p>
          <a:p>
            <a:r>
              <a:rPr lang="en-GB" dirty="0"/>
              <a:t>Preparing for the first live exams</a:t>
            </a:r>
          </a:p>
          <a:p>
            <a:r>
              <a:rPr lang="en-GB" dirty="0"/>
              <a:t>As live exams get going</a:t>
            </a:r>
          </a:p>
          <a:p>
            <a:endParaRPr lang="en-GB" dirty="0"/>
          </a:p>
          <a:p>
            <a:pPr marL="0" indent="0">
              <a:buNone/>
            </a:pPr>
            <a:r>
              <a:rPr lang="en-GB" dirty="0"/>
              <a:t>Ultimately to offer independent assurance</a:t>
            </a:r>
          </a:p>
        </p:txBody>
      </p:sp>
    </p:spTree>
    <p:extLst>
      <p:ext uri="{BB962C8B-B14F-4D97-AF65-F5344CB8AC3E}">
        <p14:creationId xmlns:p14="http://schemas.microsoft.com/office/powerpoint/2010/main" val="387594529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3" ma:contentTypeDescription="Create a new document." ma:contentTypeScope="" ma:versionID="1345edcbe1107730cb194c67f81fa535">
  <xsd:schema xmlns:xsd="http://www.w3.org/2001/XMLSchema" xmlns:xs="http://www.w3.org/2001/XMLSchema" xmlns:p="http://schemas.microsoft.com/office/2006/metadata/properties" xmlns:ns3="034f807c-094b-4332-935f-00b24bf8c526" xmlns:ns4="c93b9354-0d01-4804-bd3d-18adf0c4c298" targetNamespace="http://schemas.microsoft.com/office/2006/metadata/properties" ma:root="true" ma:fieldsID="25c8c9e26c3dc0efdcdfd5bd1d91e0a3" ns3:_="" ns4:_="">
    <xsd:import namespace="034f807c-094b-4332-935f-00b24bf8c526"/>
    <xsd:import namespace="c93b9354-0d01-4804-bd3d-18adf0c4c29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3b9354-0d01-4804-bd3d-18adf0c4c29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AEA418-CC61-4AF4-BED9-4652F4077CC8}">
  <ds:schemaRefs>
    <ds:schemaRef ds:uri="http://schemas.microsoft.com/sharepoint/v3/contenttype/forms"/>
  </ds:schemaRefs>
</ds:datastoreItem>
</file>

<file path=customXml/itemProps2.xml><?xml version="1.0" encoding="utf-8"?>
<ds:datastoreItem xmlns:ds="http://schemas.openxmlformats.org/officeDocument/2006/customXml" ds:itemID="{4B97AE67-7664-4EFF-8739-651E1E0D70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c93b9354-0d01-4804-bd3d-18adf0c4c2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EBC543-89EA-4688-B4B8-18BD6C82BA3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93b9354-0d01-4804-bd3d-18adf0c4c298"/>
    <ds:schemaRef ds:uri="http://purl.org/dc/elements/1.1/"/>
    <ds:schemaRef ds:uri="http://schemas.microsoft.com/office/2006/metadata/properties"/>
    <ds:schemaRef ds:uri="034f807c-094b-4332-935f-00b24bf8c52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SRA Template</Template>
  <TotalTime>2149</TotalTime>
  <Words>579</Words>
  <Application>Microsoft Office PowerPoint</Application>
  <PresentationFormat>On-screen Show (16:9)</PresentationFormat>
  <Paragraphs>75</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Courier New</vt:lpstr>
      <vt:lpstr>Default Design</vt:lpstr>
      <vt:lpstr> SQE – where we’ve got to</vt:lpstr>
      <vt:lpstr>The SQE – a reminder</vt:lpstr>
      <vt:lpstr>Our work over past 12 months</vt:lpstr>
      <vt:lpstr>Getting ready for the first assessment </vt:lpstr>
      <vt:lpstr>Action for us all – law firms</vt:lpstr>
      <vt:lpstr>Action for us all – training providers</vt:lpstr>
      <vt:lpstr>Keep in touch</vt:lpstr>
      <vt:lpstr>Independent Reviewer –  update on SQE development</vt:lpstr>
      <vt:lpstr>My role</vt:lpstr>
      <vt:lpstr>Outcomes from SQE2 pilot</vt:lpstr>
      <vt:lpstr>Finalising the design of SQE</vt:lpstr>
      <vt:lpstr>SQE approval process</vt:lpstr>
      <vt:lpstr>Preparing for first live exams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 where we've got to</dc:title>
  <dc:creator>Solicitors Regulaiton Authority (SRA)</dc:creator>
  <cp:lastModifiedBy>Matthew Maidment</cp:lastModifiedBy>
  <cp:revision>21</cp:revision>
  <dcterms:created xsi:type="dcterms:W3CDTF">2020-01-20T08:44:34Z</dcterms:created>
  <dcterms:modified xsi:type="dcterms:W3CDTF">2020-12-10T09:33:52Z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ies>
</file>