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261" r:id="rId5"/>
    <p:sldId id="272" r:id="rId6"/>
    <p:sldId id="273" r:id="rId7"/>
    <p:sldId id="274" r:id="rId8"/>
    <p:sldId id="275" r:id="rId9"/>
    <p:sldId id="276" r:id="rId10"/>
    <p:sldId id="260" r:id="rId11"/>
    <p:sldId id="277" r:id="rId12"/>
    <p:sldId id="257" r:id="rId13"/>
    <p:sldId id="258" r:id="rId14"/>
    <p:sldId id="259" r:id="rId15"/>
    <p:sldId id="278" r:id="rId16"/>
    <p:sldId id="592" r:id="rId17"/>
  </p:sldIdLst>
  <p:sldSz cx="9144000" cy="5143500" type="screen16x9"/>
  <p:notesSz cx="6858000" cy="9144000"/>
  <p:defaultTextStyle>
    <a:defPPr>
      <a:defRPr lang="en-GB"/>
    </a:defPPr>
    <a:lvl1pPr algn="ctr" rtl="0" fontAlgn="base">
      <a:spcBef>
        <a:spcPct val="0"/>
      </a:spcBef>
      <a:spcAft>
        <a:spcPct val="0"/>
      </a:spcAft>
      <a:defRPr sz="2400" kern="1200">
        <a:solidFill>
          <a:schemeClr val="tx1"/>
        </a:solidFill>
        <a:latin typeface="Arial" charset="0"/>
        <a:ea typeface="ＭＳ Ｐゴシック" pitchFamily="34" charset="-128"/>
        <a:cs typeface="+mn-cs"/>
      </a:defRPr>
    </a:lvl1pPr>
    <a:lvl2pPr marL="457200" algn="ctr" rtl="0" fontAlgn="base">
      <a:spcBef>
        <a:spcPct val="0"/>
      </a:spcBef>
      <a:spcAft>
        <a:spcPct val="0"/>
      </a:spcAft>
      <a:defRPr sz="2400" kern="1200">
        <a:solidFill>
          <a:schemeClr val="tx1"/>
        </a:solidFill>
        <a:latin typeface="Arial" charset="0"/>
        <a:ea typeface="ＭＳ Ｐゴシック" pitchFamily="34" charset="-128"/>
        <a:cs typeface="+mn-cs"/>
      </a:defRPr>
    </a:lvl2pPr>
    <a:lvl3pPr marL="914400" algn="ctr" rtl="0" fontAlgn="base">
      <a:spcBef>
        <a:spcPct val="0"/>
      </a:spcBef>
      <a:spcAft>
        <a:spcPct val="0"/>
      </a:spcAft>
      <a:defRPr sz="2400" kern="1200">
        <a:solidFill>
          <a:schemeClr val="tx1"/>
        </a:solidFill>
        <a:latin typeface="Arial" charset="0"/>
        <a:ea typeface="ＭＳ Ｐゴシック" pitchFamily="34" charset="-128"/>
        <a:cs typeface="+mn-cs"/>
      </a:defRPr>
    </a:lvl3pPr>
    <a:lvl4pPr marL="1371600" algn="ctr" rtl="0" fontAlgn="base">
      <a:spcBef>
        <a:spcPct val="0"/>
      </a:spcBef>
      <a:spcAft>
        <a:spcPct val="0"/>
      </a:spcAft>
      <a:defRPr sz="2400" kern="1200">
        <a:solidFill>
          <a:schemeClr val="tx1"/>
        </a:solidFill>
        <a:latin typeface="Arial" charset="0"/>
        <a:ea typeface="ＭＳ Ｐゴシック" pitchFamily="34" charset="-128"/>
        <a:cs typeface="+mn-cs"/>
      </a:defRPr>
    </a:lvl4pPr>
    <a:lvl5pPr marL="1828800" algn="ctr" rtl="0" fontAlgn="base">
      <a:spcBef>
        <a:spcPct val="0"/>
      </a:spcBef>
      <a:spcAft>
        <a:spcPct val="0"/>
      </a:spcAft>
      <a:defRPr sz="2400" kern="1200">
        <a:solidFill>
          <a:schemeClr val="tx1"/>
        </a:solidFill>
        <a:latin typeface="Arial" charset="0"/>
        <a:ea typeface="ＭＳ Ｐゴシック" pitchFamily="34" charset="-128"/>
        <a:cs typeface="+mn-cs"/>
      </a:defRPr>
    </a:lvl5pPr>
    <a:lvl6pPr marL="2286000" algn="l" defTabSz="914400" rtl="0" eaLnBrk="1" latinLnBrk="0" hangingPunct="1">
      <a:defRPr sz="2400" kern="1200">
        <a:solidFill>
          <a:schemeClr val="tx1"/>
        </a:solidFill>
        <a:latin typeface="Arial" charset="0"/>
        <a:ea typeface="ＭＳ Ｐゴシック" pitchFamily="34" charset="-128"/>
        <a:cs typeface="+mn-cs"/>
      </a:defRPr>
    </a:lvl6pPr>
    <a:lvl7pPr marL="2743200" algn="l" defTabSz="914400" rtl="0" eaLnBrk="1" latinLnBrk="0" hangingPunct="1">
      <a:defRPr sz="2400" kern="1200">
        <a:solidFill>
          <a:schemeClr val="tx1"/>
        </a:solidFill>
        <a:latin typeface="Arial" charset="0"/>
        <a:ea typeface="ＭＳ Ｐゴシック" pitchFamily="34" charset="-128"/>
        <a:cs typeface="+mn-cs"/>
      </a:defRPr>
    </a:lvl7pPr>
    <a:lvl8pPr marL="3200400" algn="l" defTabSz="914400" rtl="0" eaLnBrk="1" latinLnBrk="0" hangingPunct="1">
      <a:defRPr sz="2400" kern="1200">
        <a:solidFill>
          <a:schemeClr val="tx1"/>
        </a:solidFill>
        <a:latin typeface="Arial" charset="0"/>
        <a:ea typeface="ＭＳ Ｐゴシック" pitchFamily="34" charset="-128"/>
        <a:cs typeface="+mn-cs"/>
      </a:defRPr>
    </a:lvl8pPr>
    <a:lvl9pPr marL="3657600" algn="l" defTabSz="914400" rtl="0" eaLnBrk="1" latinLnBrk="0" hangingPunct="1">
      <a:defRPr sz="24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634">
          <p15:clr>
            <a:srgbClr val="A4A3A4"/>
          </p15:clr>
        </p15:guide>
        <p15:guide id="2" pos="4014">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0038"/>
    <a:srgbClr val="9E1B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138" d="100"/>
          <a:sy n="138" d="100"/>
        </p:scale>
        <p:origin x="870" y="120"/>
      </p:cViewPr>
      <p:guideLst>
        <p:guide orient="horz" pos="634"/>
        <p:guide pos="4014"/>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FF2BA9-E8A3-4C8B-BD66-5B371F39B2CB}"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GB"/>
        </a:p>
      </dgm:t>
    </dgm:pt>
    <dgm:pt modelId="{1E1BF758-4A2B-4C14-B8CB-3BEC8E71FBB0}">
      <dgm:prSet phldrT="[Text]"/>
      <dgm:spPr/>
      <dgm:t>
        <a:bodyPr/>
        <a:lstStyle/>
        <a:p>
          <a:r>
            <a:rPr lang="en-GB" dirty="0"/>
            <a:t>Time to react (or lack of)</a:t>
          </a:r>
        </a:p>
      </dgm:t>
    </dgm:pt>
    <dgm:pt modelId="{0DB71796-3F57-4447-B3FB-FE6F5D3FB03D}" type="parTrans" cxnId="{A42FB1BA-3567-4DA9-9079-7598B277D987}">
      <dgm:prSet/>
      <dgm:spPr/>
      <dgm:t>
        <a:bodyPr/>
        <a:lstStyle/>
        <a:p>
          <a:endParaRPr lang="en-GB"/>
        </a:p>
      </dgm:t>
    </dgm:pt>
    <dgm:pt modelId="{30638D6D-39B1-4654-AF69-A74A404CBB80}" type="sibTrans" cxnId="{A42FB1BA-3567-4DA9-9079-7598B277D987}">
      <dgm:prSet/>
      <dgm:spPr/>
      <dgm:t>
        <a:bodyPr/>
        <a:lstStyle/>
        <a:p>
          <a:endParaRPr lang="en-GB"/>
        </a:p>
      </dgm:t>
    </dgm:pt>
    <dgm:pt modelId="{8E9958C9-61BB-4BE0-87F0-184FB8A398F1}">
      <dgm:prSet phldrT="[Text]"/>
      <dgm:spPr/>
      <dgm:t>
        <a:bodyPr/>
        <a:lstStyle/>
        <a:p>
          <a:r>
            <a:rPr lang="en-GB" dirty="0"/>
            <a:t>Volume/complexity of measures</a:t>
          </a:r>
        </a:p>
      </dgm:t>
    </dgm:pt>
    <dgm:pt modelId="{E6E3F5A7-8DA6-4969-A8B6-3AD7D489DADC}" type="parTrans" cxnId="{F0A85334-779D-4709-B122-0EA2F7F840E8}">
      <dgm:prSet/>
      <dgm:spPr/>
      <dgm:t>
        <a:bodyPr/>
        <a:lstStyle/>
        <a:p>
          <a:endParaRPr lang="en-GB"/>
        </a:p>
      </dgm:t>
    </dgm:pt>
    <dgm:pt modelId="{58F7F310-0848-4F76-AE31-0E91E530797C}" type="sibTrans" cxnId="{F0A85334-779D-4709-B122-0EA2F7F840E8}">
      <dgm:prSet/>
      <dgm:spPr/>
      <dgm:t>
        <a:bodyPr/>
        <a:lstStyle/>
        <a:p>
          <a:endParaRPr lang="en-GB"/>
        </a:p>
      </dgm:t>
    </dgm:pt>
    <dgm:pt modelId="{B5D7B930-7737-4B1D-A7C5-585BA8E508A0}">
      <dgm:prSet phldrT="[Text]"/>
      <dgm:spPr/>
      <dgm:t>
        <a:bodyPr/>
        <a:lstStyle/>
        <a:p>
          <a:r>
            <a:rPr lang="en-GB" dirty="0"/>
            <a:t>Application to ‘nationals’ wherever located</a:t>
          </a:r>
        </a:p>
      </dgm:t>
    </dgm:pt>
    <dgm:pt modelId="{E8369E6C-C896-4F17-8DDC-E34FD5E38511}" type="parTrans" cxnId="{A4FC566A-CCAF-4AA9-9FC8-C8C7A3EA8363}">
      <dgm:prSet/>
      <dgm:spPr/>
      <dgm:t>
        <a:bodyPr/>
        <a:lstStyle/>
        <a:p>
          <a:endParaRPr lang="en-GB"/>
        </a:p>
      </dgm:t>
    </dgm:pt>
    <dgm:pt modelId="{9679B44C-CAA2-42B6-A1D3-AC35C52282BB}" type="sibTrans" cxnId="{A4FC566A-CCAF-4AA9-9FC8-C8C7A3EA8363}">
      <dgm:prSet/>
      <dgm:spPr/>
      <dgm:t>
        <a:bodyPr/>
        <a:lstStyle/>
        <a:p>
          <a:endParaRPr lang="en-GB"/>
        </a:p>
      </dgm:t>
    </dgm:pt>
    <dgm:pt modelId="{2ED0B56F-C882-4947-9A71-D86DA41E2E85}">
      <dgm:prSet phldrT="[Text]"/>
      <dgm:spPr/>
      <dgm:t>
        <a:bodyPr/>
        <a:lstStyle/>
        <a:p>
          <a:r>
            <a:rPr lang="en-GB" dirty="0"/>
            <a:t>US measures that have an extra-territorial impact</a:t>
          </a:r>
        </a:p>
      </dgm:t>
    </dgm:pt>
    <dgm:pt modelId="{31D0DEA3-E322-4DC7-AF4C-660B5E9CE5BD}" type="parTrans" cxnId="{8FCC894A-12DD-4E33-A933-861E008F7AA8}">
      <dgm:prSet/>
      <dgm:spPr/>
      <dgm:t>
        <a:bodyPr/>
        <a:lstStyle/>
        <a:p>
          <a:endParaRPr lang="en-GB"/>
        </a:p>
      </dgm:t>
    </dgm:pt>
    <dgm:pt modelId="{6C5A9F61-3EF7-4371-9E7C-3A56E6779339}" type="sibTrans" cxnId="{8FCC894A-12DD-4E33-A933-861E008F7AA8}">
      <dgm:prSet/>
      <dgm:spPr/>
      <dgm:t>
        <a:bodyPr/>
        <a:lstStyle/>
        <a:p>
          <a:endParaRPr lang="en-GB"/>
        </a:p>
      </dgm:t>
    </dgm:pt>
    <dgm:pt modelId="{9ED1A70C-43E4-4F47-846B-D9D82732450F}" type="pres">
      <dgm:prSet presAssocID="{A5FF2BA9-E8A3-4C8B-BD66-5B371F39B2CB}" presName="linear" presStyleCnt="0">
        <dgm:presLayoutVars>
          <dgm:animLvl val="lvl"/>
          <dgm:resizeHandles val="exact"/>
        </dgm:presLayoutVars>
      </dgm:prSet>
      <dgm:spPr/>
    </dgm:pt>
    <dgm:pt modelId="{62EC7354-50DC-48DE-A17C-FB4C8B4CA398}" type="pres">
      <dgm:prSet presAssocID="{1E1BF758-4A2B-4C14-B8CB-3BEC8E71FBB0}" presName="parentText" presStyleLbl="node1" presStyleIdx="0" presStyleCnt="4">
        <dgm:presLayoutVars>
          <dgm:chMax val="0"/>
          <dgm:bulletEnabled val="1"/>
        </dgm:presLayoutVars>
      </dgm:prSet>
      <dgm:spPr/>
    </dgm:pt>
    <dgm:pt modelId="{98EE19D6-9B0E-4700-84D3-0A6CA7566598}" type="pres">
      <dgm:prSet presAssocID="{30638D6D-39B1-4654-AF69-A74A404CBB80}" presName="spacer" presStyleCnt="0"/>
      <dgm:spPr/>
    </dgm:pt>
    <dgm:pt modelId="{59FD76E0-17EB-475A-BC27-C79250807F15}" type="pres">
      <dgm:prSet presAssocID="{8E9958C9-61BB-4BE0-87F0-184FB8A398F1}" presName="parentText" presStyleLbl="node1" presStyleIdx="1" presStyleCnt="4">
        <dgm:presLayoutVars>
          <dgm:chMax val="0"/>
          <dgm:bulletEnabled val="1"/>
        </dgm:presLayoutVars>
      </dgm:prSet>
      <dgm:spPr/>
    </dgm:pt>
    <dgm:pt modelId="{A48951F8-34E2-452A-9309-A62F4FE47319}" type="pres">
      <dgm:prSet presAssocID="{58F7F310-0848-4F76-AE31-0E91E530797C}" presName="spacer" presStyleCnt="0"/>
      <dgm:spPr/>
    </dgm:pt>
    <dgm:pt modelId="{3D0E0EDA-043D-4968-B6DF-DF2CCCDA117F}" type="pres">
      <dgm:prSet presAssocID="{B5D7B930-7737-4B1D-A7C5-585BA8E508A0}" presName="parentText" presStyleLbl="node1" presStyleIdx="2" presStyleCnt="4">
        <dgm:presLayoutVars>
          <dgm:chMax val="0"/>
          <dgm:bulletEnabled val="1"/>
        </dgm:presLayoutVars>
      </dgm:prSet>
      <dgm:spPr/>
    </dgm:pt>
    <dgm:pt modelId="{C8FFFCD6-C64E-4F1C-B6DF-E702E53807B4}" type="pres">
      <dgm:prSet presAssocID="{9679B44C-CAA2-42B6-A1D3-AC35C52282BB}" presName="spacer" presStyleCnt="0"/>
      <dgm:spPr/>
    </dgm:pt>
    <dgm:pt modelId="{29BC540F-F652-4DE1-ABFC-1D3174880366}" type="pres">
      <dgm:prSet presAssocID="{2ED0B56F-C882-4947-9A71-D86DA41E2E85}" presName="parentText" presStyleLbl="node1" presStyleIdx="3" presStyleCnt="4">
        <dgm:presLayoutVars>
          <dgm:chMax val="0"/>
          <dgm:bulletEnabled val="1"/>
        </dgm:presLayoutVars>
      </dgm:prSet>
      <dgm:spPr/>
    </dgm:pt>
  </dgm:ptLst>
  <dgm:cxnLst>
    <dgm:cxn modelId="{BEC1E112-D19A-4700-B308-F1353831166E}" type="presOf" srcId="{A5FF2BA9-E8A3-4C8B-BD66-5B371F39B2CB}" destId="{9ED1A70C-43E4-4F47-846B-D9D82732450F}" srcOrd="0" destOrd="0" presId="urn:microsoft.com/office/officeart/2005/8/layout/vList2"/>
    <dgm:cxn modelId="{F0A85334-779D-4709-B122-0EA2F7F840E8}" srcId="{A5FF2BA9-E8A3-4C8B-BD66-5B371F39B2CB}" destId="{8E9958C9-61BB-4BE0-87F0-184FB8A398F1}" srcOrd="1" destOrd="0" parTransId="{E6E3F5A7-8DA6-4969-A8B6-3AD7D489DADC}" sibTransId="{58F7F310-0848-4F76-AE31-0E91E530797C}"/>
    <dgm:cxn modelId="{9011495F-5C7E-455C-BAD5-A302E7774A45}" type="presOf" srcId="{1E1BF758-4A2B-4C14-B8CB-3BEC8E71FBB0}" destId="{62EC7354-50DC-48DE-A17C-FB4C8B4CA398}" srcOrd="0" destOrd="0" presId="urn:microsoft.com/office/officeart/2005/8/layout/vList2"/>
    <dgm:cxn modelId="{A4FC566A-CCAF-4AA9-9FC8-C8C7A3EA8363}" srcId="{A5FF2BA9-E8A3-4C8B-BD66-5B371F39B2CB}" destId="{B5D7B930-7737-4B1D-A7C5-585BA8E508A0}" srcOrd="2" destOrd="0" parTransId="{E8369E6C-C896-4F17-8DDC-E34FD5E38511}" sibTransId="{9679B44C-CAA2-42B6-A1D3-AC35C52282BB}"/>
    <dgm:cxn modelId="{8FCC894A-12DD-4E33-A933-861E008F7AA8}" srcId="{A5FF2BA9-E8A3-4C8B-BD66-5B371F39B2CB}" destId="{2ED0B56F-C882-4947-9A71-D86DA41E2E85}" srcOrd="3" destOrd="0" parTransId="{31D0DEA3-E322-4DC7-AF4C-660B5E9CE5BD}" sibTransId="{6C5A9F61-3EF7-4371-9E7C-3A56E6779339}"/>
    <dgm:cxn modelId="{64191299-4C7C-498A-836D-DD3C108A4863}" type="presOf" srcId="{8E9958C9-61BB-4BE0-87F0-184FB8A398F1}" destId="{59FD76E0-17EB-475A-BC27-C79250807F15}" srcOrd="0" destOrd="0" presId="urn:microsoft.com/office/officeart/2005/8/layout/vList2"/>
    <dgm:cxn modelId="{EAD9B8A6-E5C6-485B-8CFC-9E7DB515BE11}" type="presOf" srcId="{2ED0B56F-C882-4947-9A71-D86DA41E2E85}" destId="{29BC540F-F652-4DE1-ABFC-1D3174880366}" srcOrd="0" destOrd="0" presId="urn:microsoft.com/office/officeart/2005/8/layout/vList2"/>
    <dgm:cxn modelId="{A42FB1BA-3567-4DA9-9079-7598B277D987}" srcId="{A5FF2BA9-E8A3-4C8B-BD66-5B371F39B2CB}" destId="{1E1BF758-4A2B-4C14-B8CB-3BEC8E71FBB0}" srcOrd="0" destOrd="0" parTransId="{0DB71796-3F57-4447-B3FB-FE6F5D3FB03D}" sibTransId="{30638D6D-39B1-4654-AF69-A74A404CBB80}"/>
    <dgm:cxn modelId="{DC0AA0DE-455C-41B8-AF1C-87BF22C56BC7}" type="presOf" srcId="{B5D7B930-7737-4B1D-A7C5-585BA8E508A0}" destId="{3D0E0EDA-043D-4968-B6DF-DF2CCCDA117F}" srcOrd="0" destOrd="0" presId="urn:microsoft.com/office/officeart/2005/8/layout/vList2"/>
    <dgm:cxn modelId="{BB47DE23-A2AB-49D6-A84F-43B9D8DBE0E9}" type="presParOf" srcId="{9ED1A70C-43E4-4F47-846B-D9D82732450F}" destId="{62EC7354-50DC-48DE-A17C-FB4C8B4CA398}" srcOrd="0" destOrd="0" presId="urn:microsoft.com/office/officeart/2005/8/layout/vList2"/>
    <dgm:cxn modelId="{2328FFC1-472F-400F-B5F9-38DE0CCA7569}" type="presParOf" srcId="{9ED1A70C-43E4-4F47-846B-D9D82732450F}" destId="{98EE19D6-9B0E-4700-84D3-0A6CA7566598}" srcOrd="1" destOrd="0" presId="urn:microsoft.com/office/officeart/2005/8/layout/vList2"/>
    <dgm:cxn modelId="{2260970E-EA4D-4682-B796-842BD66CC22A}" type="presParOf" srcId="{9ED1A70C-43E4-4F47-846B-D9D82732450F}" destId="{59FD76E0-17EB-475A-BC27-C79250807F15}" srcOrd="2" destOrd="0" presId="urn:microsoft.com/office/officeart/2005/8/layout/vList2"/>
    <dgm:cxn modelId="{3186B604-271E-41B4-8BFB-4F47324D93AA}" type="presParOf" srcId="{9ED1A70C-43E4-4F47-846B-D9D82732450F}" destId="{A48951F8-34E2-452A-9309-A62F4FE47319}" srcOrd="3" destOrd="0" presId="urn:microsoft.com/office/officeart/2005/8/layout/vList2"/>
    <dgm:cxn modelId="{888E1BCC-066C-44A9-9802-D1C42DE9ABC2}" type="presParOf" srcId="{9ED1A70C-43E4-4F47-846B-D9D82732450F}" destId="{3D0E0EDA-043D-4968-B6DF-DF2CCCDA117F}" srcOrd="4" destOrd="0" presId="urn:microsoft.com/office/officeart/2005/8/layout/vList2"/>
    <dgm:cxn modelId="{BB3D1516-F0AA-4354-A001-F66EF8637B74}" type="presParOf" srcId="{9ED1A70C-43E4-4F47-846B-D9D82732450F}" destId="{C8FFFCD6-C64E-4F1C-B6DF-E702E53807B4}" srcOrd="5" destOrd="0" presId="urn:microsoft.com/office/officeart/2005/8/layout/vList2"/>
    <dgm:cxn modelId="{9301A192-D913-4E23-9BB5-221045F86A57}" type="presParOf" srcId="{9ED1A70C-43E4-4F47-846B-D9D82732450F}" destId="{29BC540F-F652-4DE1-ABFC-1D3174880366}" srcOrd="6" destOrd="0" presId="urn:microsoft.com/office/officeart/2005/8/layout/vList2"/>
  </dgm:cxnLst>
  <dgm:bg>
    <a:no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FF2BA9-E8A3-4C8B-BD66-5B371F39B2CB}" type="doc">
      <dgm:prSet loTypeId="urn:microsoft.com/office/officeart/2005/8/layout/vList2" loCatId="list" qsTypeId="urn:microsoft.com/office/officeart/2005/8/quickstyle/simple1" qsCatId="simple" csTypeId="urn:microsoft.com/office/officeart/2005/8/colors/accent0_1" csCatId="mainScheme" phldr="1"/>
      <dgm:spPr/>
      <dgm:t>
        <a:bodyPr/>
        <a:lstStyle/>
        <a:p>
          <a:endParaRPr lang="en-GB"/>
        </a:p>
      </dgm:t>
    </dgm:pt>
    <dgm:pt modelId="{1E1BF758-4A2B-4C14-B8CB-3BEC8E71FBB0}">
      <dgm:prSet phldrT="[Text]"/>
      <dgm:spPr/>
      <dgm:t>
        <a:bodyPr/>
        <a:lstStyle/>
        <a:p>
          <a:r>
            <a:rPr lang="en-GB" dirty="0"/>
            <a:t>‘The consolidated list identifies all persons that are designated’</a:t>
          </a:r>
        </a:p>
      </dgm:t>
    </dgm:pt>
    <dgm:pt modelId="{0DB71796-3F57-4447-B3FB-FE6F5D3FB03D}" type="parTrans" cxnId="{A42FB1BA-3567-4DA9-9079-7598B277D987}">
      <dgm:prSet/>
      <dgm:spPr/>
      <dgm:t>
        <a:bodyPr/>
        <a:lstStyle/>
        <a:p>
          <a:endParaRPr lang="en-GB"/>
        </a:p>
      </dgm:t>
    </dgm:pt>
    <dgm:pt modelId="{30638D6D-39B1-4654-AF69-A74A404CBB80}" type="sibTrans" cxnId="{A42FB1BA-3567-4DA9-9079-7598B277D987}">
      <dgm:prSet/>
      <dgm:spPr/>
      <dgm:t>
        <a:bodyPr/>
        <a:lstStyle/>
        <a:p>
          <a:endParaRPr lang="en-GB"/>
        </a:p>
      </dgm:t>
    </dgm:pt>
    <dgm:pt modelId="{45ADBED2-2874-4D9E-8E74-CE83967FEE26}">
      <dgm:prSet phldrT="[Text]"/>
      <dgm:spPr/>
      <dgm:t>
        <a:bodyPr/>
        <a:lstStyle/>
        <a:p>
          <a:r>
            <a:rPr lang="en-GB" dirty="0"/>
            <a:t>‘I don’t act for designated persons, so my sanctions risk is low’</a:t>
          </a:r>
        </a:p>
      </dgm:t>
    </dgm:pt>
    <dgm:pt modelId="{30EC523C-1521-415A-8E15-40E4D3AEAB66}" type="parTrans" cxnId="{D75D0DAD-927C-4A92-96FB-D4E3D7BA93CB}">
      <dgm:prSet/>
      <dgm:spPr/>
      <dgm:t>
        <a:bodyPr/>
        <a:lstStyle/>
        <a:p>
          <a:endParaRPr lang="en-GB"/>
        </a:p>
      </dgm:t>
    </dgm:pt>
    <dgm:pt modelId="{EA6CBC99-923C-49BC-935C-D3A2AC3E800F}" type="sibTrans" cxnId="{D75D0DAD-927C-4A92-96FB-D4E3D7BA93CB}">
      <dgm:prSet/>
      <dgm:spPr/>
      <dgm:t>
        <a:bodyPr/>
        <a:lstStyle/>
        <a:p>
          <a:endParaRPr lang="en-GB"/>
        </a:p>
      </dgm:t>
    </dgm:pt>
    <dgm:pt modelId="{FB94CBEC-8D88-4956-99C3-6A67A7F75488}">
      <dgm:prSet phldrT="[Text]"/>
      <dgm:spPr/>
      <dgm:t>
        <a:bodyPr/>
        <a:lstStyle/>
        <a:p>
          <a:r>
            <a:rPr lang="en-GB" dirty="0"/>
            <a:t>‘I don’t need to worry if I’m not involved in transactions involving sanctioned countries’</a:t>
          </a:r>
        </a:p>
      </dgm:t>
    </dgm:pt>
    <dgm:pt modelId="{780F8E2E-C829-4255-A892-87BE9582711F}" type="parTrans" cxnId="{71FD53BB-C409-4212-AF3D-3920D6CBBD15}">
      <dgm:prSet/>
      <dgm:spPr/>
      <dgm:t>
        <a:bodyPr/>
        <a:lstStyle/>
        <a:p>
          <a:endParaRPr lang="en-GB"/>
        </a:p>
      </dgm:t>
    </dgm:pt>
    <dgm:pt modelId="{86BDB18A-8A4B-48E7-AC82-E8248EE2D601}" type="sibTrans" cxnId="{71FD53BB-C409-4212-AF3D-3920D6CBBD15}">
      <dgm:prSet/>
      <dgm:spPr/>
      <dgm:t>
        <a:bodyPr/>
        <a:lstStyle/>
        <a:p>
          <a:endParaRPr lang="en-GB"/>
        </a:p>
      </dgm:t>
    </dgm:pt>
    <dgm:pt modelId="{F314351C-BF4D-4B24-B6E7-C1522B85A3B0}">
      <dgm:prSet phldrT="[Text]"/>
      <dgm:spPr/>
      <dgm:t>
        <a:bodyPr/>
        <a:lstStyle/>
        <a:p>
          <a:r>
            <a:rPr lang="en-GB" dirty="0"/>
            <a:t>‘I can’t deal with anyone who is a national of a sanctioned country’</a:t>
          </a:r>
        </a:p>
      </dgm:t>
    </dgm:pt>
    <dgm:pt modelId="{64BDB92C-EB1A-4B42-B2AA-0A1CE360AA1A}" type="parTrans" cxnId="{81A669FA-325D-4461-9A87-E1268FDFCF42}">
      <dgm:prSet/>
      <dgm:spPr/>
      <dgm:t>
        <a:bodyPr/>
        <a:lstStyle/>
        <a:p>
          <a:endParaRPr lang="en-GB"/>
        </a:p>
      </dgm:t>
    </dgm:pt>
    <dgm:pt modelId="{E6154A04-FD27-4C89-87CD-4073CCD0F60A}" type="sibTrans" cxnId="{81A669FA-325D-4461-9A87-E1268FDFCF42}">
      <dgm:prSet/>
      <dgm:spPr/>
      <dgm:t>
        <a:bodyPr/>
        <a:lstStyle/>
        <a:p>
          <a:endParaRPr lang="en-GB"/>
        </a:p>
      </dgm:t>
    </dgm:pt>
    <dgm:pt modelId="{9ED1A70C-43E4-4F47-846B-D9D82732450F}" type="pres">
      <dgm:prSet presAssocID="{A5FF2BA9-E8A3-4C8B-BD66-5B371F39B2CB}" presName="linear" presStyleCnt="0">
        <dgm:presLayoutVars>
          <dgm:animLvl val="lvl"/>
          <dgm:resizeHandles val="exact"/>
        </dgm:presLayoutVars>
      </dgm:prSet>
      <dgm:spPr/>
    </dgm:pt>
    <dgm:pt modelId="{62EC7354-50DC-48DE-A17C-FB4C8B4CA398}" type="pres">
      <dgm:prSet presAssocID="{1E1BF758-4A2B-4C14-B8CB-3BEC8E71FBB0}" presName="parentText" presStyleLbl="node1" presStyleIdx="0" presStyleCnt="4">
        <dgm:presLayoutVars>
          <dgm:chMax val="0"/>
          <dgm:bulletEnabled val="1"/>
        </dgm:presLayoutVars>
      </dgm:prSet>
      <dgm:spPr/>
    </dgm:pt>
    <dgm:pt modelId="{98EE19D6-9B0E-4700-84D3-0A6CA7566598}" type="pres">
      <dgm:prSet presAssocID="{30638D6D-39B1-4654-AF69-A74A404CBB80}" presName="spacer" presStyleCnt="0"/>
      <dgm:spPr/>
    </dgm:pt>
    <dgm:pt modelId="{57A29319-1DA7-473A-ADF9-2F4A1A7D04F1}" type="pres">
      <dgm:prSet presAssocID="{45ADBED2-2874-4D9E-8E74-CE83967FEE26}" presName="parentText" presStyleLbl="node1" presStyleIdx="1" presStyleCnt="4">
        <dgm:presLayoutVars>
          <dgm:chMax val="0"/>
          <dgm:bulletEnabled val="1"/>
        </dgm:presLayoutVars>
      </dgm:prSet>
      <dgm:spPr/>
    </dgm:pt>
    <dgm:pt modelId="{130723CD-D4BF-4745-BF00-42B1D77C90F6}" type="pres">
      <dgm:prSet presAssocID="{EA6CBC99-923C-49BC-935C-D3A2AC3E800F}" presName="spacer" presStyleCnt="0"/>
      <dgm:spPr/>
    </dgm:pt>
    <dgm:pt modelId="{886F0978-78BF-4D02-A2F5-95AED9EDCEBB}" type="pres">
      <dgm:prSet presAssocID="{F314351C-BF4D-4B24-B6E7-C1522B85A3B0}" presName="parentText" presStyleLbl="node1" presStyleIdx="2" presStyleCnt="4">
        <dgm:presLayoutVars>
          <dgm:chMax val="0"/>
          <dgm:bulletEnabled val="1"/>
        </dgm:presLayoutVars>
      </dgm:prSet>
      <dgm:spPr/>
    </dgm:pt>
    <dgm:pt modelId="{34D704F1-0D87-4919-A46D-35536A041AB3}" type="pres">
      <dgm:prSet presAssocID="{E6154A04-FD27-4C89-87CD-4073CCD0F60A}" presName="spacer" presStyleCnt="0"/>
      <dgm:spPr/>
    </dgm:pt>
    <dgm:pt modelId="{F48176DD-3DB1-4448-801F-AF07E537D7E4}" type="pres">
      <dgm:prSet presAssocID="{FB94CBEC-8D88-4956-99C3-6A67A7F75488}" presName="parentText" presStyleLbl="node1" presStyleIdx="3" presStyleCnt="4">
        <dgm:presLayoutVars>
          <dgm:chMax val="0"/>
          <dgm:bulletEnabled val="1"/>
        </dgm:presLayoutVars>
      </dgm:prSet>
      <dgm:spPr/>
    </dgm:pt>
  </dgm:ptLst>
  <dgm:cxnLst>
    <dgm:cxn modelId="{BEC1E112-D19A-4700-B308-F1353831166E}" type="presOf" srcId="{A5FF2BA9-E8A3-4C8B-BD66-5B371F39B2CB}" destId="{9ED1A70C-43E4-4F47-846B-D9D82732450F}" srcOrd="0" destOrd="0" presId="urn:microsoft.com/office/officeart/2005/8/layout/vList2"/>
    <dgm:cxn modelId="{9011495F-5C7E-455C-BAD5-A302E7774A45}" type="presOf" srcId="{1E1BF758-4A2B-4C14-B8CB-3BEC8E71FBB0}" destId="{62EC7354-50DC-48DE-A17C-FB4C8B4CA398}" srcOrd="0" destOrd="0" presId="urn:microsoft.com/office/officeart/2005/8/layout/vList2"/>
    <dgm:cxn modelId="{02C56865-EAB1-49F0-AD95-2A055299B0D4}" type="presOf" srcId="{F314351C-BF4D-4B24-B6E7-C1522B85A3B0}" destId="{886F0978-78BF-4D02-A2F5-95AED9EDCEBB}" srcOrd="0" destOrd="0" presId="urn:microsoft.com/office/officeart/2005/8/layout/vList2"/>
    <dgm:cxn modelId="{0A61E14A-C566-4E35-A3E4-72AA89AB8338}" type="presOf" srcId="{FB94CBEC-8D88-4956-99C3-6A67A7F75488}" destId="{F48176DD-3DB1-4448-801F-AF07E537D7E4}" srcOrd="0" destOrd="0" presId="urn:microsoft.com/office/officeart/2005/8/layout/vList2"/>
    <dgm:cxn modelId="{FB0EFD78-BD42-4F45-9F9C-F4D8242D369D}" type="presOf" srcId="{45ADBED2-2874-4D9E-8E74-CE83967FEE26}" destId="{57A29319-1DA7-473A-ADF9-2F4A1A7D04F1}" srcOrd="0" destOrd="0" presId="urn:microsoft.com/office/officeart/2005/8/layout/vList2"/>
    <dgm:cxn modelId="{D75D0DAD-927C-4A92-96FB-D4E3D7BA93CB}" srcId="{A5FF2BA9-E8A3-4C8B-BD66-5B371F39B2CB}" destId="{45ADBED2-2874-4D9E-8E74-CE83967FEE26}" srcOrd="1" destOrd="0" parTransId="{30EC523C-1521-415A-8E15-40E4D3AEAB66}" sibTransId="{EA6CBC99-923C-49BC-935C-D3A2AC3E800F}"/>
    <dgm:cxn modelId="{A42FB1BA-3567-4DA9-9079-7598B277D987}" srcId="{A5FF2BA9-E8A3-4C8B-BD66-5B371F39B2CB}" destId="{1E1BF758-4A2B-4C14-B8CB-3BEC8E71FBB0}" srcOrd="0" destOrd="0" parTransId="{0DB71796-3F57-4447-B3FB-FE6F5D3FB03D}" sibTransId="{30638D6D-39B1-4654-AF69-A74A404CBB80}"/>
    <dgm:cxn modelId="{71FD53BB-C409-4212-AF3D-3920D6CBBD15}" srcId="{A5FF2BA9-E8A3-4C8B-BD66-5B371F39B2CB}" destId="{FB94CBEC-8D88-4956-99C3-6A67A7F75488}" srcOrd="3" destOrd="0" parTransId="{780F8E2E-C829-4255-A892-87BE9582711F}" sibTransId="{86BDB18A-8A4B-48E7-AC82-E8248EE2D601}"/>
    <dgm:cxn modelId="{81A669FA-325D-4461-9A87-E1268FDFCF42}" srcId="{A5FF2BA9-E8A3-4C8B-BD66-5B371F39B2CB}" destId="{F314351C-BF4D-4B24-B6E7-C1522B85A3B0}" srcOrd="2" destOrd="0" parTransId="{64BDB92C-EB1A-4B42-B2AA-0A1CE360AA1A}" sibTransId="{E6154A04-FD27-4C89-87CD-4073CCD0F60A}"/>
    <dgm:cxn modelId="{BB47DE23-A2AB-49D6-A84F-43B9D8DBE0E9}" type="presParOf" srcId="{9ED1A70C-43E4-4F47-846B-D9D82732450F}" destId="{62EC7354-50DC-48DE-A17C-FB4C8B4CA398}" srcOrd="0" destOrd="0" presId="urn:microsoft.com/office/officeart/2005/8/layout/vList2"/>
    <dgm:cxn modelId="{2328FFC1-472F-400F-B5F9-38DE0CCA7569}" type="presParOf" srcId="{9ED1A70C-43E4-4F47-846B-D9D82732450F}" destId="{98EE19D6-9B0E-4700-84D3-0A6CA7566598}" srcOrd="1" destOrd="0" presId="urn:microsoft.com/office/officeart/2005/8/layout/vList2"/>
    <dgm:cxn modelId="{252F6F91-2422-4DBD-8E81-E20069BDBED8}" type="presParOf" srcId="{9ED1A70C-43E4-4F47-846B-D9D82732450F}" destId="{57A29319-1DA7-473A-ADF9-2F4A1A7D04F1}" srcOrd="2" destOrd="0" presId="urn:microsoft.com/office/officeart/2005/8/layout/vList2"/>
    <dgm:cxn modelId="{C63DD441-003C-4979-BC68-781CEECEB990}" type="presParOf" srcId="{9ED1A70C-43E4-4F47-846B-D9D82732450F}" destId="{130723CD-D4BF-4745-BF00-42B1D77C90F6}" srcOrd="3" destOrd="0" presId="urn:microsoft.com/office/officeart/2005/8/layout/vList2"/>
    <dgm:cxn modelId="{FDD2F737-3FE2-4D2F-B52B-550C7826913C}" type="presParOf" srcId="{9ED1A70C-43E4-4F47-846B-D9D82732450F}" destId="{886F0978-78BF-4D02-A2F5-95AED9EDCEBB}" srcOrd="4" destOrd="0" presId="urn:microsoft.com/office/officeart/2005/8/layout/vList2"/>
    <dgm:cxn modelId="{C609CCC5-1EBF-4776-A7FE-B375D82591B7}" type="presParOf" srcId="{9ED1A70C-43E4-4F47-846B-D9D82732450F}" destId="{34D704F1-0D87-4919-A46D-35536A041AB3}" srcOrd="5" destOrd="0" presId="urn:microsoft.com/office/officeart/2005/8/layout/vList2"/>
    <dgm:cxn modelId="{86D3D3CA-05B4-4CCF-8E3C-27B67996FC7F}" type="presParOf" srcId="{9ED1A70C-43E4-4F47-846B-D9D82732450F}" destId="{F48176DD-3DB1-4448-801F-AF07E537D7E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1AE733A-3A78-4853-9D69-6B19CF549AEB}" type="doc">
      <dgm:prSet loTypeId="urn:microsoft.com/office/officeart/2005/8/layout/vList2" loCatId="list" qsTypeId="urn:microsoft.com/office/officeart/2005/8/quickstyle/simple1" qsCatId="simple" csTypeId="urn:microsoft.com/office/officeart/2005/8/colors/accent0_1" csCatId="mainScheme"/>
      <dgm:spPr/>
      <dgm:t>
        <a:bodyPr/>
        <a:lstStyle/>
        <a:p>
          <a:endParaRPr lang="en-GB"/>
        </a:p>
      </dgm:t>
    </dgm:pt>
    <dgm:pt modelId="{7A2F5519-34AF-4C3F-ADC4-36C66FC6FDFC}">
      <dgm:prSet/>
      <dgm:spPr/>
      <dgm:t>
        <a:bodyPr/>
        <a:lstStyle/>
        <a:p>
          <a:r>
            <a:rPr lang="en-GB"/>
            <a:t>Individuals with limited profiles in the public domain, including those with little relevant professional experience </a:t>
          </a:r>
        </a:p>
      </dgm:t>
    </dgm:pt>
    <dgm:pt modelId="{8E40C026-7DC4-41EE-A630-DB82AD4043E8}" type="parTrans" cxnId="{784DBA21-762A-4802-B2F5-43214648CB44}">
      <dgm:prSet/>
      <dgm:spPr/>
      <dgm:t>
        <a:bodyPr/>
        <a:lstStyle/>
        <a:p>
          <a:endParaRPr lang="en-GB"/>
        </a:p>
      </dgm:t>
    </dgm:pt>
    <dgm:pt modelId="{B4F8AA1A-5830-4FFB-BFB6-8C772745DD52}" type="sibTrans" cxnId="{784DBA21-762A-4802-B2F5-43214648CB44}">
      <dgm:prSet/>
      <dgm:spPr/>
      <dgm:t>
        <a:bodyPr/>
        <a:lstStyle/>
        <a:p>
          <a:endParaRPr lang="en-GB"/>
        </a:p>
      </dgm:t>
    </dgm:pt>
    <dgm:pt modelId="{AB83E848-EE98-4A51-9ED5-43BC524F10AF}">
      <dgm:prSet/>
      <dgm:spPr/>
      <dgm:t>
        <a:bodyPr/>
        <a:lstStyle/>
        <a:p>
          <a:r>
            <a:rPr lang="en-GB" dirty="0"/>
            <a:t>Inconsistencies in name spellings or transliterations, particularly those stemming from Cyrillic spellings</a:t>
          </a:r>
        </a:p>
      </dgm:t>
    </dgm:pt>
    <dgm:pt modelId="{BAF22FCA-4840-475C-A0BC-1BC4D82AFE42}" type="parTrans" cxnId="{4E05BF7B-2EA1-4A45-8000-80065784C8F8}">
      <dgm:prSet/>
      <dgm:spPr/>
      <dgm:t>
        <a:bodyPr/>
        <a:lstStyle/>
        <a:p>
          <a:endParaRPr lang="en-GB"/>
        </a:p>
      </dgm:t>
    </dgm:pt>
    <dgm:pt modelId="{1D910CE9-0687-4467-B6E2-EE5C67303B47}" type="sibTrans" cxnId="{4E05BF7B-2EA1-4A45-8000-80065784C8F8}">
      <dgm:prSet/>
      <dgm:spPr/>
      <dgm:t>
        <a:bodyPr/>
        <a:lstStyle/>
        <a:p>
          <a:endParaRPr lang="en-GB"/>
        </a:p>
      </dgm:t>
    </dgm:pt>
    <dgm:pt modelId="{66E649AB-1995-4F9C-83AC-F738325C9BA7}">
      <dgm:prSet/>
      <dgm:spPr/>
      <dgm:t>
        <a:bodyPr/>
        <a:lstStyle/>
        <a:p>
          <a:r>
            <a:rPr lang="en-GB"/>
            <a:t>Recently acquired non-Russian citizenships, including from countries which offer golden visa schemes</a:t>
          </a:r>
        </a:p>
      </dgm:t>
    </dgm:pt>
    <dgm:pt modelId="{0CC9FA32-FE52-49FB-9EBC-D6C3241A9CF1}" type="parTrans" cxnId="{40871D69-7C78-46DA-B6EE-B8180F2F538D}">
      <dgm:prSet/>
      <dgm:spPr/>
      <dgm:t>
        <a:bodyPr/>
        <a:lstStyle/>
        <a:p>
          <a:endParaRPr lang="en-GB"/>
        </a:p>
      </dgm:t>
    </dgm:pt>
    <dgm:pt modelId="{C1C60329-024F-4BC0-8F8B-E5C01AB72A5B}" type="sibTrans" cxnId="{40871D69-7C78-46DA-B6EE-B8180F2F538D}">
      <dgm:prSet/>
      <dgm:spPr/>
      <dgm:t>
        <a:bodyPr/>
        <a:lstStyle/>
        <a:p>
          <a:endParaRPr lang="en-GB"/>
        </a:p>
      </dgm:t>
    </dgm:pt>
    <dgm:pt modelId="{D86A27C9-EF1F-4D8A-B061-C2444261588C}">
      <dgm:prSet/>
      <dgm:spPr/>
      <dgm:t>
        <a:bodyPr/>
        <a:lstStyle/>
        <a:p>
          <a:r>
            <a:rPr lang="en-GB"/>
            <a:t>Frequent or unexplained changes of name or declared location of operation</a:t>
          </a:r>
        </a:p>
      </dgm:t>
    </dgm:pt>
    <dgm:pt modelId="{50DCD024-40A6-46E9-A3E7-200F4A0A563E}" type="parTrans" cxnId="{C00F548C-59C7-4474-89D3-29959EE4D2B5}">
      <dgm:prSet/>
      <dgm:spPr/>
      <dgm:t>
        <a:bodyPr/>
        <a:lstStyle/>
        <a:p>
          <a:endParaRPr lang="en-GB"/>
        </a:p>
      </dgm:t>
    </dgm:pt>
    <dgm:pt modelId="{F9A91B1F-9735-41AE-9E12-E2CA65950F0C}" type="sibTrans" cxnId="{C00F548C-59C7-4474-89D3-29959EE4D2B5}">
      <dgm:prSet/>
      <dgm:spPr/>
      <dgm:t>
        <a:bodyPr/>
        <a:lstStyle/>
        <a:p>
          <a:endParaRPr lang="en-GB"/>
        </a:p>
      </dgm:t>
    </dgm:pt>
    <dgm:pt modelId="{AD55F0E1-697B-445C-85D9-4CA3DBA4E43C}" type="pres">
      <dgm:prSet presAssocID="{21AE733A-3A78-4853-9D69-6B19CF549AEB}" presName="linear" presStyleCnt="0">
        <dgm:presLayoutVars>
          <dgm:animLvl val="lvl"/>
          <dgm:resizeHandles val="exact"/>
        </dgm:presLayoutVars>
      </dgm:prSet>
      <dgm:spPr/>
    </dgm:pt>
    <dgm:pt modelId="{3439F96E-68EB-447D-B76E-9F23844D87C4}" type="pres">
      <dgm:prSet presAssocID="{7A2F5519-34AF-4C3F-ADC4-36C66FC6FDFC}" presName="parentText" presStyleLbl="node1" presStyleIdx="0" presStyleCnt="4">
        <dgm:presLayoutVars>
          <dgm:chMax val="0"/>
          <dgm:bulletEnabled val="1"/>
        </dgm:presLayoutVars>
      </dgm:prSet>
      <dgm:spPr/>
    </dgm:pt>
    <dgm:pt modelId="{F591CE02-8053-4B0D-ADBF-5AC5DC18BF83}" type="pres">
      <dgm:prSet presAssocID="{B4F8AA1A-5830-4FFB-BFB6-8C772745DD52}" presName="spacer" presStyleCnt="0"/>
      <dgm:spPr/>
    </dgm:pt>
    <dgm:pt modelId="{953E9EF3-858C-42BF-8642-E827C7305CC2}" type="pres">
      <dgm:prSet presAssocID="{AB83E848-EE98-4A51-9ED5-43BC524F10AF}" presName="parentText" presStyleLbl="node1" presStyleIdx="1" presStyleCnt="4">
        <dgm:presLayoutVars>
          <dgm:chMax val="0"/>
          <dgm:bulletEnabled val="1"/>
        </dgm:presLayoutVars>
      </dgm:prSet>
      <dgm:spPr/>
    </dgm:pt>
    <dgm:pt modelId="{41E1A500-4915-47D8-95C7-906F4EACA9A1}" type="pres">
      <dgm:prSet presAssocID="{1D910CE9-0687-4467-B6E2-EE5C67303B47}" presName="spacer" presStyleCnt="0"/>
      <dgm:spPr/>
    </dgm:pt>
    <dgm:pt modelId="{8B917740-5F3E-4B6F-BE26-026F6FCFE43D}" type="pres">
      <dgm:prSet presAssocID="{66E649AB-1995-4F9C-83AC-F738325C9BA7}" presName="parentText" presStyleLbl="node1" presStyleIdx="2" presStyleCnt="4">
        <dgm:presLayoutVars>
          <dgm:chMax val="0"/>
          <dgm:bulletEnabled val="1"/>
        </dgm:presLayoutVars>
      </dgm:prSet>
      <dgm:spPr/>
    </dgm:pt>
    <dgm:pt modelId="{EDA7982C-B8B4-410B-95AD-3B55481F5212}" type="pres">
      <dgm:prSet presAssocID="{C1C60329-024F-4BC0-8F8B-E5C01AB72A5B}" presName="spacer" presStyleCnt="0"/>
      <dgm:spPr/>
    </dgm:pt>
    <dgm:pt modelId="{E4A8FA09-9C41-4E6C-B0F0-28A80CA576E7}" type="pres">
      <dgm:prSet presAssocID="{D86A27C9-EF1F-4D8A-B061-C2444261588C}" presName="parentText" presStyleLbl="node1" presStyleIdx="3" presStyleCnt="4">
        <dgm:presLayoutVars>
          <dgm:chMax val="0"/>
          <dgm:bulletEnabled val="1"/>
        </dgm:presLayoutVars>
      </dgm:prSet>
      <dgm:spPr/>
    </dgm:pt>
  </dgm:ptLst>
  <dgm:cxnLst>
    <dgm:cxn modelId="{784DBA21-762A-4802-B2F5-43214648CB44}" srcId="{21AE733A-3A78-4853-9D69-6B19CF549AEB}" destId="{7A2F5519-34AF-4C3F-ADC4-36C66FC6FDFC}" srcOrd="0" destOrd="0" parTransId="{8E40C026-7DC4-41EE-A630-DB82AD4043E8}" sibTransId="{B4F8AA1A-5830-4FFB-BFB6-8C772745DD52}"/>
    <dgm:cxn modelId="{BA73F93F-0DDC-4FDC-B330-B425D00FFC96}" type="presOf" srcId="{7A2F5519-34AF-4C3F-ADC4-36C66FC6FDFC}" destId="{3439F96E-68EB-447D-B76E-9F23844D87C4}" srcOrd="0" destOrd="0" presId="urn:microsoft.com/office/officeart/2005/8/layout/vList2"/>
    <dgm:cxn modelId="{40871D69-7C78-46DA-B6EE-B8180F2F538D}" srcId="{21AE733A-3A78-4853-9D69-6B19CF549AEB}" destId="{66E649AB-1995-4F9C-83AC-F738325C9BA7}" srcOrd="2" destOrd="0" parTransId="{0CC9FA32-FE52-49FB-9EBC-D6C3241A9CF1}" sibTransId="{C1C60329-024F-4BC0-8F8B-E5C01AB72A5B}"/>
    <dgm:cxn modelId="{917F3B51-1960-41C4-BBCB-9910D42F36EC}" type="presOf" srcId="{21AE733A-3A78-4853-9D69-6B19CF549AEB}" destId="{AD55F0E1-697B-445C-85D9-4CA3DBA4E43C}" srcOrd="0" destOrd="0" presId="urn:microsoft.com/office/officeart/2005/8/layout/vList2"/>
    <dgm:cxn modelId="{A039BF5A-F8D9-40B3-B623-5577772723D0}" type="presOf" srcId="{D86A27C9-EF1F-4D8A-B061-C2444261588C}" destId="{E4A8FA09-9C41-4E6C-B0F0-28A80CA576E7}" srcOrd="0" destOrd="0" presId="urn:microsoft.com/office/officeart/2005/8/layout/vList2"/>
    <dgm:cxn modelId="{4E05BF7B-2EA1-4A45-8000-80065784C8F8}" srcId="{21AE733A-3A78-4853-9D69-6B19CF549AEB}" destId="{AB83E848-EE98-4A51-9ED5-43BC524F10AF}" srcOrd="1" destOrd="0" parTransId="{BAF22FCA-4840-475C-A0BC-1BC4D82AFE42}" sibTransId="{1D910CE9-0687-4467-B6E2-EE5C67303B47}"/>
    <dgm:cxn modelId="{64300A89-D5F2-4265-894C-60C681600965}" type="presOf" srcId="{AB83E848-EE98-4A51-9ED5-43BC524F10AF}" destId="{953E9EF3-858C-42BF-8642-E827C7305CC2}" srcOrd="0" destOrd="0" presId="urn:microsoft.com/office/officeart/2005/8/layout/vList2"/>
    <dgm:cxn modelId="{C00F548C-59C7-4474-89D3-29959EE4D2B5}" srcId="{21AE733A-3A78-4853-9D69-6B19CF549AEB}" destId="{D86A27C9-EF1F-4D8A-B061-C2444261588C}" srcOrd="3" destOrd="0" parTransId="{50DCD024-40A6-46E9-A3E7-200F4A0A563E}" sibTransId="{F9A91B1F-9735-41AE-9E12-E2CA65950F0C}"/>
    <dgm:cxn modelId="{0AD1C8CC-445F-48E0-9126-E631E22D1BB6}" type="presOf" srcId="{66E649AB-1995-4F9C-83AC-F738325C9BA7}" destId="{8B917740-5F3E-4B6F-BE26-026F6FCFE43D}" srcOrd="0" destOrd="0" presId="urn:microsoft.com/office/officeart/2005/8/layout/vList2"/>
    <dgm:cxn modelId="{B8FB476B-14B8-427A-B2D8-A71FD7A20400}" type="presParOf" srcId="{AD55F0E1-697B-445C-85D9-4CA3DBA4E43C}" destId="{3439F96E-68EB-447D-B76E-9F23844D87C4}" srcOrd="0" destOrd="0" presId="urn:microsoft.com/office/officeart/2005/8/layout/vList2"/>
    <dgm:cxn modelId="{B6370866-77B4-40FD-AF09-56020CA0DEC1}" type="presParOf" srcId="{AD55F0E1-697B-445C-85D9-4CA3DBA4E43C}" destId="{F591CE02-8053-4B0D-ADBF-5AC5DC18BF83}" srcOrd="1" destOrd="0" presId="urn:microsoft.com/office/officeart/2005/8/layout/vList2"/>
    <dgm:cxn modelId="{4A55C7BC-FC81-4625-A9A5-27006653D498}" type="presParOf" srcId="{AD55F0E1-697B-445C-85D9-4CA3DBA4E43C}" destId="{953E9EF3-858C-42BF-8642-E827C7305CC2}" srcOrd="2" destOrd="0" presId="urn:microsoft.com/office/officeart/2005/8/layout/vList2"/>
    <dgm:cxn modelId="{8B9097A7-32C2-4B2C-A64B-81DFD3EF41AD}" type="presParOf" srcId="{AD55F0E1-697B-445C-85D9-4CA3DBA4E43C}" destId="{41E1A500-4915-47D8-95C7-906F4EACA9A1}" srcOrd="3" destOrd="0" presId="urn:microsoft.com/office/officeart/2005/8/layout/vList2"/>
    <dgm:cxn modelId="{4562409F-2B24-448C-A5EE-9394F34F6F5F}" type="presParOf" srcId="{AD55F0E1-697B-445C-85D9-4CA3DBA4E43C}" destId="{8B917740-5F3E-4B6F-BE26-026F6FCFE43D}" srcOrd="4" destOrd="0" presId="urn:microsoft.com/office/officeart/2005/8/layout/vList2"/>
    <dgm:cxn modelId="{45545DCB-9C5E-46F8-85EF-308AB2632E1E}" type="presParOf" srcId="{AD55F0E1-697B-445C-85D9-4CA3DBA4E43C}" destId="{EDA7982C-B8B4-410B-95AD-3B55481F5212}" srcOrd="5" destOrd="0" presId="urn:microsoft.com/office/officeart/2005/8/layout/vList2"/>
    <dgm:cxn modelId="{5AF0BC5A-361E-49CE-B3AE-DE77995CF7CA}" type="presParOf" srcId="{AD55F0E1-697B-445C-85D9-4CA3DBA4E43C}" destId="{E4A8FA09-9C41-4E6C-B0F0-28A80CA576E7}"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48B362-6216-4F26-B26D-89B8051DC7EF}" type="doc">
      <dgm:prSet loTypeId="urn:microsoft.com/office/officeart/2005/8/layout/hList6" loCatId="list" qsTypeId="urn:microsoft.com/office/officeart/2005/8/quickstyle/simple1" qsCatId="simple" csTypeId="urn:microsoft.com/office/officeart/2005/8/colors/accent0_1" csCatId="mainScheme" phldr="1"/>
      <dgm:spPr/>
      <dgm:t>
        <a:bodyPr/>
        <a:lstStyle/>
        <a:p>
          <a:endParaRPr lang="en-GB"/>
        </a:p>
      </dgm:t>
    </dgm:pt>
    <dgm:pt modelId="{11413C7B-F5AD-4A4C-AF2F-7F396FE605FC}">
      <dgm:prSet/>
      <dgm:spPr/>
      <dgm:t>
        <a:bodyPr/>
        <a:lstStyle/>
        <a:p>
          <a:r>
            <a:rPr lang="en-GB" dirty="0"/>
            <a:t>Austria</a:t>
          </a:r>
        </a:p>
      </dgm:t>
    </dgm:pt>
    <dgm:pt modelId="{782A51BB-C78D-48D6-A182-2D3E08993345}" type="parTrans" cxnId="{6E0F8D2E-9168-47BC-BA7A-401D29C16CA7}">
      <dgm:prSet/>
      <dgm:spPr/>
      <dgm:t>
        <a:bodyPr/>
        <a:lstStyle/>
        <a:p>
          <a:endParaRPr lang="en-GB"/>
        </a:p>
      </dgm:t>
    </dgm:pt>
    <dgm:pt modelId="{BE1BD7BE-8D86-402D-8579-9C1AAB22E64D}" type="sibTrans" cxnId="{6E0F8D2E-9168-47BC-BA7A-401D29C16CA7}">
      <dgm:prSet/>
      <dgm:spPr/>
      <dgm:t>
        <a:bodyPr/>
        <a:lstStyle/>
        <a:p>
          <a:endParaRPr lang="en-GB"/>
        </a:p>
      </dgm:t>
    </dgm:pt>
    <dgm:pt modelId="{BD81975F-4F04-489C-B335-BC2DF165D0AF}">
      <dgm:prSet/>
      <dgm:spPr/>
      <dgm:t>
        <a:bodyPr/>
        <a:lstStyle/>
        <a:p>
          <a:r>
            <a:rPr lang="en-GB" dirty="0"/>
            <a:t>Non-resident banking</a:t>
          </a:r>
        </a:p>
      </dgm:t>
    </dgm:pt>
    <dgm:pt modelId="{E380B086-FF10-46BB-861D-4FD75FAE7ABB}" type="parTrans" cxnId="{13DF9D76-8788-4EF8-97AB-62F58CA8B759}">
      <dgm:prSet/>
      <dgm:spPr/>
      <dgm:t>
        <a:bodyPr/>
        <a:lstStyle/>
        <a:p>
          <a:endParaRPr lang="en-GB"/>
        </a:p>
      </dgm:t>
    </dgm:pt>
    <dgm:pt modelId="{FC5B46BD-E53C-42B6-B3AE-5D2E73911B6A}" type="sibTrans" cxnId="{13DF9D76-8788-4EF8-97AB-62F58CA8B759}">
      <dgm:prSet/>
      <dgm:spPr/>
      <dgm:t>
        <a:bodyPr/>
        <a:lstStyle/>
        <a:p>
          <a:endParaRPr lang="en-GB"/>
        </a:p>
      </dgm:t>
    </dgm:pt>
    <dgm:pt modelId="{B51FCF3E-C39A-47A0-A347-104AF6CC6CD2}">
      <dgm:prSet/>
      <dgm:spPr/>
      <dgm:t>
        <a:bodyPr/>
        <a:lstStyle/>
        <a:p>
          <a:r>
            <a:rPr lang="en-GB" dirty="0" err="1"/>
            <a:t>Cryptoasset</a:t>
          </a:r>
          <a:r>
            <a:rPr lang="en-GB" dirty="0"/>
            <a:t> transactions</a:t>
          </a:r>
        </a:p>
      </dgm:t>
    </dgm:pt>
    <dgm:pt modelId="{C4E9721E-621A-4FE8-9F12-8CAD935420F2}" type="parTrans" cxnId="{30912DF0-45E0-4C40-8647-2D1BD33691D3}">
      <dgm:prSet/>
      <dgm:spPr/>
      <dgm:t>
        <a:bodyPr/>
        <a:lstStyle/>
        <a:p>
          <a:endParaRPr lang="en-GB"/>
        </a:p>
      </dgm:t>
    </dgm:pt>
    <dgm:pt modelId="{729E6682-7B30-4C88-9B92-302747C6999C}" type="sibTrans" cxnId="{30912DF0-45E0-4C40-8647-2D1BD33691D3}">
      <dgm:prSet/>
      <dgm:spPr/>
      <dgm:t>
        <a:bodyPr/>
        <a:lstStyle/>
        <a:p>
          <a:endParaRPr lang="en-GB"/>
        </a:p>
      </dgm:t>
    </dgm:pt>
    <dgm:pt modelId="{EE9E4520-B92C-4F96-95F3-DF8AA4B3F654}">
      <dgm:prSet/>
      <dgm:spPr/>
      <dgm:t>
        <a:bodyPr/>
        <a:lstStyle/>
        <a:p>
          <a:r>
            <a:rPr lang="en-GB" dirty="0"/>
            <a:t>BVI</a:t>
          </a:r>
        </a:p>
      </dgm:t>
    </dgm:pt>
    <dgm:pt modelId="{5EF3525D-C3A3-4968-964A-49269B119875}" type="parTrans" cxnId="{9C4DFA82-88F1-40AB-A3B0-794C24D849ED}">
      <dgm:prSet/>
      <dgm:spPr/>
      <dgm:t>
        <a:bodyPr/>
        <a:lstStyle/>
        <a:p>
          <a:endParaRPr lang="en-GB"/>
        </a:p>
      </dgm:t>
    </dgm:pt>
    <dgm:pt modelId="{D12D9912-6DE8-474C-9F6E-430F0FDE08AB}" type="sibTrans" cxnId="{9C4DFA82-88F1-40AB-A3B0-794C24D849ED}">
      <dgm:prSet/>
      <dgm:spPr/>
      <dgm:t>
        <a:bodyPr/>
        <a:lstStyle/>
        <a:p>
          <a:endParaRPr lang="en-GB"/>
        </a:p>
      </dgm:t>
    </dgm:pt>
    <dgm:pt modelId="{AA86B39A-15BD-4C0E-B8A7-A07C4A5B0E92}">
      <dgm:prSet/>
      <dgm:spPr/>
      <dgm:t>
        <a:bodyPr/>
        <a:lstStyle/>
        <a:p>
          <a:r>
            <a:rPr lang="en-GB" dirty="0"/>
            <a:t>Money laundering networks</a:t>
          </a:r>
        </a:p>
      </dgm:t>
    </dgm:pt>
    <dgm:pt modelId="{24F1A340-C59C-4E36-B9C4-1FBE7C750B1E}" type="parTrans" cxnId="{1E0CA64D-ED80-4ADA-9597-EFB2C998E7C2}">
      <dgm:prSet/>
      <dgm:spPr/>
      <dgm:t>
        <a:bodyPr/>
        <a:lstStyle/>
        <a:p>
          <a:endParaRPr lang="en-GB"/>
        </a:p>
      </dgm:t>
    </dgm:pt>
    <dgm:pt modelId="{110230C9-D8BE-447B-8B81-09851C6306CB}" type="sibTrans" cxnId="{1E0CA64D-ED80-4ADA-9597-EFB2C998E7C2}">
      <dgm:prSet/>
      <dgm:spPr/>
      <dgm:t>
        <a:bodyPr/>
        <a:lstStyle/>
        <a:p>
          <a:endParaRPr lang="en-GB"/>
        </a:p>
      </dgm:t>
    </dgm:pt>
    <dgm:pt modelId="{C474802E-2194-4001-9CD1-E33727E21D05}">
      <dgm:prSet/>
      <dgm:spPr/>
      <dgm:t>
        <a:bodyPr/>
        <a:lstStyle/>
        <a:p>
          <a:r>
            <a:rPr lang="en-GB" dirty="0"/>
            <a:t>Use of complex corporate structures</a:t>
          </a:r>
        </a:p>
      </dgm:t>
    </dgm:pt>
    <dgm:pt modelId="{24FB02A5-32F8-43A0-B319-3C827A8FDF57}" type="parTrans" cxnId="{8ADB0736-5F46-4FB7-9C10-AC8B939A2910}">
      <dgm:prSet/>
      <dgm:spPr/>
      <dgm:t>
        <a:bodyPr/>
        <a:lstStyle/>
        <a:p>
          <a:endParaRPr lang="en-GB"/>
        </a:p>
      </dgm:t>
    </dgm:pt>
    <dgm:pt modelId="{E4B07C4D-A00D-4160-9C5B-B204F730B9BB}" type="sibTrans" cxnId="{8ADB0736-5F46-4FB7-9C10-AC8B939A2910}">
      <dgm:prSet/>
      <dgm:spPr/>
      <dgm:t>
        <a:bodyPr/>
        <a:lstStyle/>
        <a:p>
          <a:endParaRPr lang="en-GB"/>
        </a:p>
      </dgm:t>
    </dgm:pt>
    <dgm:pt modelId="{CFF38BB5-104E-462C-B1CD-B28AD14F2929}">
      <dgm:prSet/>
      <dgm:spPr/>
      <dgm:t>
        <a:bodyPr/>
        <a:lstStyle/>
        <a:p>
          <a:r>
            <a:rPr lang="en-GB" dirty="0"/>
            <a:t>Switzerland</a:t>
          </a:r>
        </a:p>
      </dgm:t>
    </dgm:pt>
    <dgm:pt modelId="{C853F449-EE08-49BA-A85E-FA35A38E0BBF}" type="parTrans" cxnId="{364C7333-3B28-462A-9FF4-172EB748C89F}">
      <dgm:prSet/>
      <dgm:spPr/>
      <dgm:t>
        <a:bodyPr/>
        <a:lstStyle/>
        <a:p>
          <a:endParaRPr lang="en-GB"/>
        </a:p>
      </dgm:t>
    </dgm:pt>
    <dgm:pt modelId="{B6137D10-8A4E-4031-9005-EB5CE539D19D}" type="sibTrans" cxnId="{364C7333-3B28-462A-9FF4-172EB748C89F}">
      <dgm:prSet/>
      <dgm:spPr/>
      <dgm:t>
        <a:bodyPr/>
        <a:lstStyle/>
        <a:p>
          <a:endParaRPr lang="en-GB"/>
        </a:p>
      </dgm:t>
    </dgm:pt>
    <dgm:pt modelId="{8132F085-2150-46AD-9317-4E23DFD5EA92}">
      <dgm:prSet/>
      <dgm:spPr/>
      <dgm:t>
        <a:bodyPr/>
        <a:lstStyle/>
        <a:p>
          <a:r>
            <a:rPr lang="en-GB" dirty="0"/>
            <a:t>Non-resident banking</a:t>
          </a:r>
        </a:p>
      </dgm:t>
    </dgm:pt>
    <dgm:pt modelId="{DA45EAAF-712F-4AD7-A4F0-C8CA3C963325}" type="parTrans" cxnId="{9C41E92A-C732-434C-B330-D7DA47BE6BFD}">
      <dgm:prSet/>
      <dgm:spPr/>
      <dgm:t>
        <a:bodyPr/>
        <a:lstStyle/>
        <a:p>
          <a:endParaRPr lang="en-GB"/>
        </a:p>
      </dgm:t>
    </dgm:pt>
    <dgm:pt modelId="{37785091-7219-4E4E-85B5-E5F6BFC90178}" type="sibTrans" cxnId="{9C41E92A-C732-434C-B330-D7DA47BE6BFD}">
      <dgm:prSet/>
      <dgm:spPr/>
      <dgm:t>
        <a:bodyPr/>
        <a:lstStyle/>
        <a:p>
          <a:endParaRPr lang="en-GB"/>
        </a:p>
      </dgm:t>
    </dgm:pt>
    <dgm:pt modelId="{1F1A29B9-EB3C-41C9-AEBA-F0F135F163F8}">
      <dgm:prSet/>
      <dgm:spPr/>
      <dgm:t>
        <a:bodyPr/>
        <a:lstStyle/>
        <a:p>
          <a:r>
            <a:rPr lang="en-GB" dirty="0"/>
            <a:t>The Republic of Cyprus</a:t>
          </a:r>
        </a:p>
      </dgm:t>
    </dgm:pt>
    <dgm:pt modelId="{AAC81553-FEDC-49FC-8553-9153069F279D}" type="parTrans" cxnId="{0073A6DC-C88E-4F6E-8896-0213E1359CAD}">
      <dgm:prSet/>
      <dgm:spPr/>
      <dgm:t>
        <a:bodyPr/>
        <a:lstStyle/>
        <a:p>
          <a:endParaRPr lang="en-GB"/>
        </a:p>
      </dgm:t>
    </dgm:pt>
    <dgm:pt modelId="{683EC339-82CA-4340-A1D0-E1DCB04344FD}" type="sibTrans" cxnId="{0073A6DC-C88E-4F6E-8896-0213E1359CAD}">
      <dgm:prSet/>
      <dgm:spPr/>
      <dgm:t>
        <a:bodyPr/>
        <a:lstStyle/>
        <a:p>
          <a:endParaRPr lang="en-GB"/>
        </a:p>
      </dgm:t>
    </dgm:pt>
    <dgm:pt modelId="{CF18BE6E-B1EB-4390-9445-296570601860}">
      <dgm:prSet/>
      <dgm:spPr/>
      <dgm:t>
        <a:bodyPr/>
        <a:lstStyle/>
        <a:p>
          <a:r>
            <a:rPr lang="en-GB" dirty="0"/>
            <a:t>Enabler activity</a:t>
          </a:r>
        </a:p>
      </dgm:t>
    </dgm:pt>
    <dgm:pt modelId="{657D9233-D94E-48C2-9D51-E852D6C34E9E}" type="parTrans" cxnId="{8C90CF58-27D2-488F-87B3-40759B5A88CE}">
      <dgm:prSet/>
      <dgm:spPr/>
      <dgm:t>
        <a:bodyPr/>
        <a:lstStyle/>
        <a:p>
          <a:endParaRPr lang="en-GB"/>
        </a:p>
      </dgm:t>
    </dgm:pt>
    <dgm:pt modelId="{E1BAE780-502A-4FB0-884A-DA6B6D534386}" type="sibTrans" cxnId="{8C90CF58-27D2-488F-87B3-40759B5A88CE}">
      <dgm:prSet/>
      <dgm:spPr/>
      <dgm:t>
        <a:bodyPr/>
        <a:lstStyle/>
        <a:p>
          <a:endParaRPr lang="en-GB"/>
        </a:p>
      </dgm:t>
    </dgm:pt>
    <dgm:pt modelId="{00BF268D-7029-4FAB-9CA8-3C73ABE287D0}">
      <dgm:prSet/>
      <dgm:spPr/>
      <dgm:t>
        <a:bodyPr/>
        <a:lstStyle/>
        <a:p>
          <a:r>
            <a:rPr lang="en-GB" dirty="0"/>
            <a:t>Use of complex corporate structures</a:t>
          </a:r>
        </a:p>
      </dgm:t>
    </dgm:pt>
    <dgm:pt modelId="{0BC49026-4CF6-4359-B36B-6023B3D2E4C3}" type="parTrans" cxnId="{7E7D0DAF-37C3-4038-B6DA-19D7A4CD657B}">
      <dgm:prSet/>
      <dgm:spPr/>
      <dgm:t>
        <a:bodyPr/>
        <a:lstStyle/>
        <a:p>
          <a:endParaRPr lang="en-GB"/>
        </a:p>
      </dgm:t>
    </dgm:pt>
    <dgm:pt modelId="{C231E800-2222-468C-8976-A883FDCB7292}" type="sibTrans" cxnId="{7E7D0DAF-37C3-4038-B6DA-19D7A4CD657B}">
      <dgm:prSet/>
      <dgm:spPr/>
      <dgm:t>
        <a:bodyPr/>
        <a:lstStyle/>
        <a:p>
          <a:endParaRPr lang="en-GB"/>
        </a:p>
      </dgm:t>
    </dgm:pt>
    <dgm:pt modelId="{ED6F5048-0F48-406E-88D6-EEC3B1787B3E}">
      <dgm:prSet/>
      <dgm:spPr/>
      <dgm:t>
        <a:bodyPr/>
        <a:lstStyle/>
        <a:p>
          <a:r>
            <a:rPr lang="en-GB" dirty="0"/>
            <a:t>Enabler activity</a:t>
          </a:r>
        </a:p>
      </dgm:t>
    </dgm:pt>
    <dgm:pt modelId="{9FF759F1-1B0A-40C0-B97C-33CB9330974C}" type="parTrans" cxnId="{ED1B2820-763A-4359-896A-A65F10091958}">
      <dgm:prSet/>
      <dgm:spPr/>
      <dgm:t>
        <a:bodyPr/>
        <a:lstStyle/>
        <a:p>
          <a:endParaRPr lang="en-GB"/>
        </a:p>
      </dgm:t>
    </dgm:pt>
    <dgm:pt modelId="{C569D7D9-B8A8-4C58-A064-36354007DCEB}" type="sibTrans" cxnId="{ED1B2820-763A-4359-896A-A65F10091958}">
      <dgm:prSet/>
      <dgm:spPr/>
      <dgm:t>
        <a:bodyPr/>
        <a:lstStyle/>
        <a:p>
          <a:endParaRPr lang="en-GB"/>
        </a:p>
      </dgm:t>
    </dgm:pt>
    <dgm:pt modelId="{F510A521-AFFA-4186-B44E-ED70C800836F}">
      <dgm:prSet/>
      <dgm:spPr/>
      <dgm:t>
        <a:bodyPr/>
        <a:lstStyle/>
        <a:p>
          <a:r>
            <a:rPr lang="en-GB" dirty="0"/>
            <a:t>Ownership or transfers of assets</a:t>
          </a:r>
        </a:p>
      </dgm:t>
    </dgm:pt>
    <dgm:pt modelId="{D8A6B42A-98E2-44BC-852F-967C3DACA2D5}" type="parTrans" cxnId="{F9604A42-C728-4612-9677-D0D20C3893C0}">
      <dgm:prSet/>
      <dgm:spPr/>
      <dgm:t>
        <a:bodyPr/>
        <a:lstStyle/>
        <a:p>
          <a:endParaRPr lang="en-GB"/>
        </a:p>
      </dgm:t>
    </dgm:pt>
    <dgm:pt modelId="{464FDE07-5C25-439C-AB28-B98DEB7E23E2}" type="sibTrans" cxnId="{F9604A42-C728-4612-9677-D0D20C3893C0}">
      <dgm:prSet/>
      <dgm:spPr/>
      <dgm:t>
        <a:bodyPr/>
        <a:lstStyle/>
        <a:p>
          <a:endParaRPr lang="en-GB"/>
        </a:p>
      </dgm:t>
    </dgm:pt>
    <dgm:pt modelId="{4A9C0F5D-B315-446D-98A4-6861EF2D07F9}">
      <dgm:prSet/>
      <dgm:spPr/>
      <dgm:t>
        <a:bodyPr/>
        <a:lstStyle/>
        <a:p>
          <a:r>
            <a:rPr lang="en-GB" dirty="0"/>
            <a:t>Networks used to process funds of designated persons (DPs)</a:t>
          </a:r>
        </a:p>
      </dgm:t>
    </dgm:pt>
    <dgm:pt modelId="{7A7E778F-AD61-456A-B182-0E9DA782E5E7}" type="parTrans" cxnId="{AB6D4395-D46B-4125-9FC4-DF73CDF00473}">
      <dgm:prSet/>
      <dgm:spPr/>
      <dgm:t>
        <a:bodyPr/>
        <a:lstStyle/>
        <a:p>
          <a:endParaRPr lang="en-GB"/>
        </a:p>
      </dgm:t>
    </dgm:pt>
    <dgm:pt modelId="{5A17B807-24DC-4B8A-A8AE-290F06F51B7A}" type="sibTrans" cxnId="{AB6D4395-D46B-4125-9FC4-DF73CDF00473}">
      <dgm:prSet/>
      <dgm:spPr/>
      <dgm:t>
        <a:bodyPr/>
        <a:lstStyle/>
        <a:p>
          <a:endParaRPr lang="en-GB"/>
        </a:p>
      </dgm:t>
    </dgm:pt>
    <dgm:pt modelId="{DFCDCA21-C88F-4BB1-8191-0D02405AA6D7}">
      <dgm:prSet/>
      <dgm:spPr/>
      <dgm:t>
        <a:bodyPr/>
        <a:lstStyle/>
        <a:p>
          <a:r>
            <a:rPr lang="en-GB" dirty="0"/>
            <a:t>Ownership or transfers of assets</a:t>
          </a:r>
        </a:p>
      </dgm:t>
    </dgm:pt>
    <dgm:pt modelId="{FE9B3A38-A84E-46FE-9637-642ADD1B1DDB}" type="parTrans" cxnId="{09F3050C-3F3D-469E-BC07-80304E671860}">
      <dgm:prSet/>
      <dgm:spPr/>
      <dgm:t>
        <a:bodyPr/>
        <a:lstStyle/>
        <a:p>
          <a:endParaRPr lang="en-GB"/>
        </a:p>
      </dgm:t>
    </dgm:pt>
    <dgm:pt modelId="{DE73AE59-0F8B-4635-8804-39EF3AE5B94D}" type="sibTrans" cxnId="{09F3050C-3F3D-469E-BC07-80304E671860}">
      <dgm:prSet/>
      <dgm:spPr/>
      <dgm:t>
        <a:bodyPr/>
        <a:lstStyle/>
        <a:p>
          <a:endParaRPr lang="en-GB"/>
        </a:p>
      </dgm:t>
    </dgm:pt>
    <dgm:pt modelId="{43FE6CA4-B7E8-486C-9D3C-04B9938E4A5B}" type="pres">
      <dgm:prSet presAssocID="{1148B362-6216-4F26-B26D-89B8051DC7EF}" presName="Name0" presStyleCnt="0">
        <dgm:presLayoutVars>
          <dgm:dir/>
          <dgm:resizeHandles val="exact"/>
        </dgm:presLayoutVars>
      </dgm:prSet>
      <dgm:spPr/>
    </dgm:pt>
    <dgm:pt modelId="{EC78D9DB-815A-4CF7-A724-52748911C14E}" type="pres">
      <dgm:prSet presAssocID="{11413C7B-F5AD-4A4C-AF2F-7F396FE605FC}" presName="node" presStyleLbl="node1" presStyleIdx="0" presStyleCnt="4">
        <dgm:presLayoutVars>
          <dgm:bulletEnabled val="1"/>
        </dgm:presLayoutVars>
      </dgm:prSet>
      <dgm:spPr/>
    </dgm:pt>
    <dgm:pt modelId="{34780F4C-FEAD-4719-B621-1DC8D3625E8E}" type="pres">
      <dgm:prSet presAssocID="{BE1BD7BE-8D86-402D-8579-9C1AAB22E64D}" presName="sibTrans" presStyleCnt="0"/>
      <dgm:spPr/>
    </dgm:pt>
    <dgm:pt modelId="{D546D907-D452-4104-9441-5D9A3E15F0C7}" type="pres">
      <dgm:prSet presAssocID="{EE9E4520-B92C-4F96-95F3-DF8AA4B3F654}" presName="node" presStyleLbl="node1" presStyleIdx="1" presStyleCnt="4">
        <dgm:presLayoutVars>
          <dgm:bulletEnabled val="1"/>
        </dgm:presLayoutVars>
      </dgm:prSet>
      <dgm:spPr/>
    </dgm:pt>
    <dgm:pt modelId="{C7951CB4-4C6C-4FDB-B127-E78D6678ADB5}" type="pres">
      <dgm:prSet presAssocID="{D12D9912-6DE8-474C-9F6E-430F0FDE08AB}" presName="sibTrans" presStyleCnt="0"/>
      <dgm:spPr/>
    </dgm:pt>
    <dgm:pt modelId="{0C56D14F-ADCD-49C6-B6B8-6C0CB484523E}" type="pres">
      <dgm:prSet presAssocID="{CFF38BB5-104E-462C-B1CD-B28AD14F2929}" presName="node" presStyleLbl="node1" presStyleIdx="2" presStyleCnt="4">
        <dgm:presLayoutVars>
          <dgm:bulletEnabled val="1"/>
        </dgm:presLayoutVars>
      </dgm:prSet>
      <dgm:spPr/>
    </dgm:pt>
    <dgm:pt modelId="{A7E25C90-0328-45CD-A9F2-7111CC13D8B0}" type="pres">
      <dgm:prSet presAssocID="{B6137D10-8A4E-4031-9005-EB5CE539D19D}" presName="sibTrans" presStyleCnt="0"/>
      <dgm:spPr/>
    </dgm:pt>
    <dgm:pt modelId="{329F7CC3-2D22-4F11-B277-AB5EC5C9D0CC}" type="pres">
      <dgm:prSet presAssocID="{1F1A29B9-EB3C-41C9-AEBA-F0F135F163F8}" presName="node" presStyleLbl="node1" presStyleIdx="3" presStyleCnt="4">
        <dgm:presLayoutVars>
          <dgm:bulletEnabled val="1"/>
        </dgm:presLayoutVars>
      </dgm:prSet>
      <dgm:spPr/>
    </dgm:pt>
  </dgm:ptLst>
  <dgm:cxnLst>
    <dgm:cxn modelId="{09F3050C-3F3D-469E-BC07-80304E671860}" srcId="{1F1A29B9-EB3C-41C9-AEBA-F0F135F163F8}" destId="{DFCDCA21-C88F-4BB1-8191-0D02405AA6D7}" srcOrd="0" destOrd="0" parTransId="{FE9B3A38-A84E-46FE-9637-642ADD1B1DDB}" sibTransId="{DE73AE59-0F8B-4635-8804-39EF3AE5B94D}"/>
    <dgm:cxn modelId="{A3D3770D-2612-4A66-B9DA-81BBC31BD350}" type="presOf" srcId="{1F1A29B9-EB3C-41C9-AEBA-F0F135F163F8}" destId="{329F7CC3-2D22-4F11-B277-AB5EC5C9D0CC}" srcOrd="0" destOrd="0" presId="urn:microsoft.com/office/officeart/2005/8/layout/hList6"/>
    <dgm:cxn modelId="{410C0A1C-AF4A-4240-882F-50CF602A2E91}" type="presOf" srcId="{1148B362-6216-4F26-B26D-89B8051DC7EF}" destId="{43FE6CA4-B7E8-486C-9D3C-04B9938E4A5B}" srcOrd="0" destOrd="0" presId="urn:microsoft.com/office/officeart/2005/8/layout/hList6"/>
    <dgm:cxn modelId="{D93A641F-6002-4181-A67B-F83CF2CBE332}" type="presOf" srcId="{00BF268D-7029-4FAB-9CA8-3C73ABE287D0}" destId="{329F7CC3-2D22-4F11-B277-AB5EC5C9D0CC}" srcOrd="0" destOrd="3" presId="urn:microsoft.com/office/officeart/2005/8/layout/hList6"/>
    <dgm:cxn modelId="{ED1B2820-763A-4359-896A-A65F10091958}" srcId="{11413C7B-F5AD-4A4C-AF2F-7F396FE605FC}" destId="{ED6F5048-0F48-406E-88D6-EEC3B1787B3E}" srcOrd="0" destOrd="0" parTransId="{9FF759F1-1B0A-40C0-B97C-33CB9330974C}" sibTransId="{C569D7D9-B8A8-4C58-A064-36354007DCEB}"/>
    <dgm:cxn modelId="{9C41E92A-C732-434C-B330-D7DA47BE6BFD}" srcId="{CFF38BB5-104E-462C-B1CD-B28AD14F2929}" destId="{8132F085-2150-46AD-9317-4E23DFD5EA92}" srcOrd="1" destOrd="0" parTransId="{DA45EAAF-712F-4AD7-A4F0-C8CA3C963325}" sibTransId="{37785091-7219-4E4E-85B5-E5F6BFC90178}"/>
    <dgm:cxn modelId="{6E0F8D2E-9168-47BC-BA7A-401D29C16CA7}" srcId="{1148B362-6216-4F26-B26D-89B8051DC7EF}" destId="{11413C7B-F5AD-4A4C-AF2F-7F396FE605FC}" srcOrd="0" destOrd="0" parTransId="{782A51BB-C78D-48D6-A182-2D3E08993345}" sibTransId="{BE1BD7BE-8D86-402D-8579-9C1AAB22E64D}"/>
    <dgm:cxn modelId="{364C7333-3B28-462A-9FF4-172EB748C89F}" srcId="{1148B362-6216-4F26-B26D-89B8051DC7EF}" destId="{CFF38BB5-104E-462C-B1CD-B28AD14F2929}" srcOrd="2" destOrd="0" parTransId="{C853F449-EE08-49BA-A85E-FA35A38E0BBF}" sibTransId="{B6137D10-8A4E-4031-9005-EB5CE539D19D}"/>
    <dgm:cxn modelId="{8ADB0736-5F46-4FB7-9C10-AC8B939A2910}" srcId="{EE9E4520-B92C-4F96-95F3-DF8AA4B3F654}" destId="{C474802E-2194-4001-9CD1-E33727E21D05}" srcOrd="2" destOrd="0" parTransId="{24FB02A5-32F8-43A0-B319-3C827A8FDF57}" sibTransId="{E4B07C4D-A00D-4160-9C5B-B204F730B9BB}"/>
    <dgm:cxn modelId="{F9604A42-C728-4612-9677-D0D20C3893C0}" srcId="{EE9E4520-B92C-4F96-95F3-DF8AA4B3F654}" destId="{F510A521-AFFA-4186-B44E-ED70C800836F}" srcOrd="0" destOrd="0" parTransId="{D8A6B42A-98E2-44BC-852F-967C3DACA2D5}" sibTransId="{464FDE07-5C25-439C-AB28-B98DEB7E23E2}"/>
    <dgm:cxn modelId="{8B4BE967-3A35-4823-9608-F7556917E1C6}" type="presOf" srcId="{ED6F5048-0F48-406E-88D6-EEC3B1787B3E}" destId="{EC78D9DB-815A-4CF7-A724-52748911C14E}" srcOrd="0" destOrd="1" presId="urn:microsoft.com/office/officeart/2005/8/layout/hList6"/>
    <dgm:cxn modelId="{1E0CA64D-ED80-4ADA-9597-EFB2C998E7C2}" srcId="{EE9E4520-B92C-4F96-95F3-DF8AA4B3F654}" destId="{AA86B39A-15BD-4C0E-B8A7-A07C4A5B0E92}" srcOrd="1" destOrd="0" parTransId="{24F1A340-C59C-4E36-B9C4-1FBE7C750B1E}" sibTransId="{110230C9-D8BE-447B-8B81-09851C6306CB}"/>
    <dgm:cxn modelId="{8494D04D-A6FE-4795-88E7-02C43E8C9703}" type="presOf" srcId="{B51FCF3E-C39A-47A0-A347-104AF6CC6CD2}" destId="{EC78D9DB-815A-4CF7-A724-52748911C14E}" srcOrd="0" destOrd="3" presId="urn:microsoft.com/office/officeart/2005/8/layout/hList6"/>
    <dgm:cxn modelId="{9DA7A551-BA10-45F5-BDB9-F59AE2C5A5E9}" type="presOf" srcId="{CF18BE6E-B1EB-4390-9445-296570601860}" destId="{329F7CC3-2D22-4F11-B277-AB5EC5C9D0CC}" srcOrd="0" destOrd="2" presId="urn:microsoft.com/office/officeart/2005/8/layout/hList6"/>
    <dgm:cxn modelId="{13DF9D76-8788-4EF8-97AB-62F58CA8B759}" srcId="{11413C7B-F5AD-4A4C-AF2F-7F396FE605FC}" destId="{BD81975F-4F04-489C-B335-BC2DF165D0AF}" srcOrd="1" destOrd="0" parTransId="{E380B086-FF10-46BB-861D-4FD75FAE7ABB}" sibTransId="{FC5B46BD-E53C-42B6-B3AE-5D2E73911B6A}"/>
    <dgm:cxn modelId="{8C90CF58-27D2-488F-87B3-40759B5A88CE}" srcId="{1F1A29B9-EB3C-41C9-AEBA-F0F135F163F8}" destId="{CF18BE6E-B1EB-4390-9445-296570601860}" srcOrd="1" destOrd="0" parTransId="{657D9233-D94E-48C2-9D51-E852D6C34E9E}" sibTransId="{E1BAE780-502A-4FB0-884A-DA6B6D534386}"/>
    <dgm:cxn modelId="{9C4DFA82-88F1-40AB-A3B0-794C24D849ED}" srcId="{1148B362-6216-4F26-B26D-89B8051DC7EF}" destId="{EE9E4520-B92C-4F96-95F3-DF8AA4B3F654}" srcOrd="1" destOrd="0" parTransId="{5EF3525D-C3A3-4968-964A-49269B119875}" sibTransId="{D12D9912-6DE8-474C-9F6E-430F0FDE08AB}"/>
    <dgm:cxn modelId="{CFECEB8B-1B4D-4411-B5E9-8750CBC84FA0}" type="presOf" srcId="{BD81975F-4F04-489C-B335-BC2DF165D0AF}" destId="{EC78D9DB-815A-4CF7-A724-52748911C14E}" srcOrd="0" destOrd="2" presId="urn:microsoft.com/office/officeart/2005/8/layout/hList6"/>
    <dgm:cxn modelId="{AB6D4395-D46B-4125-9FC4-DF73CDF00473}" srcId="{CFF38BB5-104E-462C-B1CD-B28AD14F2929}" destId="{4A9C0F5D-B315-446D-98A4-6861EF2D07F9}" srcOrd="0" destOrd="0" parTransId="{7A7E778F-AD61-456A-B182-0E9DA782E5E7}" sibTransId="{5A17B807-24DC-4B8A-A8AE-290F06F51B7A}"/>
    <dgm:cxn modelId="{6DA0A8A1-25C3-4A8C-B453-CB9CE60E3AD6}" type="presOf" srcId="{AA86B39A-15BD-4C0E-B8A7-A07C4A5B0E92}" destId="{D546D907-D452-4104-9441-5D9A3E15F0C7}" srcOrd="0" destOrd="2" presId="urn:microsoft.com/office/officeart/2005/8/layout/hList6"/>
    <dgm:cxn modelId="{7E7D0DAF-37C3-4038-B6DA-19D7A4CD657B}" srcId="{1F1A29B9-EB3C-41C9-AEBA-F0F135F163F8}" destId="{00BF268D-7029-4FAB-9CA8-3C73ABE287D0}" srcOrd="2" destOrd="0" parTransId="{0BC49026-4CF6-4359-B36B-6023B3D2E4C3}" sibTransId="{C231E800-2222-468C-8976-A883FDCB7292}"/>
    <dgm:cxn modelId="{FF4D7FB1-8A29-4327-8AD5-9F91C588EED8}" type="presOf" srcId="{CFF38BB5-104E-462C-B1CD-B28AD14F2929}" destId="{0C56D14F-ADCD-49C6-B6B8-6C0CB484523E}" srcOrd="0" destOrd="0" presId="urn:microsoft.com/office/officeart/2005/8/layout/hList6"/>
    <dgm:cxn modelId="{F27EFCC4-80C4-4461-9AD3-CC631D77D170}" type="presOf" srcId="{EE9E4520-B92C-4F96-95F3-DF8AA4B3F654}" destId="{D546D907-D452-4104-9441-5D9A3E15F0C7}" srcOrd="0" destOrd="0" presId="urn:microsoft.com/office/officeart/2005/8/layout/hList6"/>
    <dgm:cxn modelId="{DBA7A2CA-DF93-44BD-8403-B28B56DEA062}" type="presOf" srcId="{C474802E-2194-4001-9CD1-E33727E21D05}" destId="{D546D907-D452-4104-9441-5D9A3E15F0C7}" srcOrd="0" destOrd="3" presId="urn:microsoft.com/office/officeart/2005/8/layout/hList6"/>
    <dgm:cxn modelId="{24D5E5D0-7A34-47F8-8B32-B664482EA077}" type="presOf" srcId="{DFCDCA21-C88F-4BB1-8191-0D02405AA6D7}" destId="{329F7CC3-2D22-4F11-B277-AB5EC5C9D0CC}" srcOrd="0" destOrd="1" presId="urn:microsoft.com/office/officeart/2005/8/layout/hList6"/>
    <dgm:cxn modelId="{C3BE7DD3-06D8-405A-ADF5-B5F169D4D34F}" type="presOf" srcId="{F510A521-AFFA-4186-B44E-ED70C800836F}" destId="{D546D907-D452-4104-9441-5D9A3E15F0C7}" srcOrd="0" destOrd="1" presId="urn:microsoft.com/office/officeart/2005/8/layout/hList6"/>
    <dgm:cxn modelId="{0073A6DC-C88E-4F6E-8896-0213E1359CAD}" srcId="{1148B362-6216-4F26-B26D-89B8051DC7EF}" destId="{1F1A29B9-EB3C-41C9-AEBA-F0F135F163F8}" srcOrd="3" destOrd="0" parTransId="{AAC81553-FEDC-49FC-8553-9153069F279D}" sibTransId="{683EC339-82CA-4340-A1D0-E1DCB04344FD}"/>
    <dgm:cxn modelId="{9989ADE3-43AE-4D13-B6F3-627972BEE46D}" type="presOf" srcId="{4A9C0F5D-B315-446D-98A4-6861EF2D07F9}" destId="{0C56D14F-ADCD-49C6-B6B8-6C0CB484523E}" srcOrd="0" destOrd="1" presId="urn:microsoft.com/office/officeart/2005/8/layout/hList6"/>
    <dgm:cxn modelId="{0E6B3AE8-7413-404E-82B1-AE0A30881404}" type="presOf" srcId="{8132F085-2150-46AD-9317-4E23DFD5EA92}" destId="{0C56D14F-ADCD-49C6-B6B8-6C0CB484523E}" srcOrd="0" destOrd="2" presId="urn:microsoft.com/office/officeart/2005/8/layout/hList6"/>
    <dgm:cxn modelId="{82AE09EC-7551-4C02-93EC-09FE63605F3C}" type="presOf" srcId="{11413C7B-F5AD-4A4C-AF2F-7F396FE605FC}" destId="{EC78D9DB-815A-4CF7-A724-52748911C14E}" srcOrd="0" destOrd="0" presId="urn:microsoft.com/office/officeart/2005/8/layout/hList6"/>
    <dgm:cxn modelId="{30912DF0-45E0-4C40-8647-2D1BD33691D3}" srcId="{11413C7B-F5AD-4A4C-AF2F-7F396FE605FC}" destId="{B51FCF3E-C39A-47A0-A347-104AF6CC6CD2}" srcOrd="2" destOrd="0" parTransId="{C4E9721E-621A-4FE8-9F12-8CAD935420F2}" sibTransId="{729E6682-7B30-4C88-9B92-302747C6999C}"/>
    <dgm:cxn modelId="{FADD5775-FE3E-4588-97E7-DC5312A99785}" type="presParOf" srcId="{43FE6CA4-B7E8-486C-9D3C-04B9938E4A5B}" destId="{EC78D9DB-815A-4CF7-A724-52748911C14E}" srcOrd="0" destOrd="0" presId="urn:microsoft.com/office/officeart/2005/8/layout/hList6"/>
    <dgm:cxn modelId="{DBCAFC3A-4562-4886-93C5-B8B8100AFCBF}" type="presParOf" srcId="{43FE6CA4-B7E8-486C-9D3C-04B9938E4A5B}" destId="{34780F4C-FEAD-4719-B621-1DC8D3625E8E}" srcOrd="1" destOrd="0" presId="urn:microsoft.com/office/officeart/2005/8/layout/hList6"/>
    <dgm:cxn modelId="{2399F0C0-58BF-4E4D-AC96-C617FC56A41D}" type="presParOf" srcId="{43FE6CA4-B7E8-486C-9D3C-04B9938E4A5B}" destId="{D546D907-D452-4104-9441-5D9A3E15F0C7}" srcOrd="2" destOrd="0" presId="urn:microsoft.com/office/officeart/2005/8/layout/hList6"/>
    <dgm:cxn modelId="{EAAA227A-0D0C-49FF-A8F2-06247EF4AE8E}" type="presParOf" srcId="{43FE6CA4-B7E8-486C-9D3C-04B9938E4A5B}" destId="{C7951CB4-4C6C-4FDB-B127-E78D6678ADB5}" srcOrd="3" destOrd="0" presId="urn:microsoft.com/office/officeart/2005/8/layout/hList6"/>
    <dgm:cxn modelId="{233ADF44-A749-4587-9AE3-E6EC94DA174B}" type="presParOf" srcId="{43FE6CA4-B7E8-486C-9D3C-04B9938E4A5B}" destId="{0C56D14F-ADCD-49C6-B6B8-6C0CB484523E}" srcOrd="4" destOrd="0" presId="urn:microsoft.com/office/officeart/2005/8/layout/hList6"/>
    <dgm:cxn modelId="{38B1673A-3BCA-4592-9E1C-BDBB06D64C29}" type="presParOf" srcId="{43FE6CA4-B7E8-486C-9D3C-04B9938E4A5B}" destId="{A7E25C90-0328-45CD-A9F2-7111CC13D8B0}" srcOrd="5" destOrd="0" presId="urn:microsoft.com/office/officeart/2005/8/layout/hList6"/>
    <dgm:cxn modelId="{0CCA64AF-A8D7-4AD4-B0B4-B4DB87E29453}" type="presParOf" srcId="{43FE6CA4-B7E8-486C-9D3C-04B9938E4A5B}" destId="{329F7CC3-2D22-4F11-B277-AB5EC5C9D0CC}"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48B362-6216-4F26-B26D-89B8051DC7EF}" type="doc">
      <dgm:prSet loTypeId="urn:microsoft.com/office/officeart/2005/8/layout/hList6" loCatId="list" qsTypeId="urn:microsoft.com/office/officeart/2005/8/quickstyle/simple1" qsCatId="simple" csTypeId="urn:microsoft.com/office/officeart/2005/8/colors/accent0_1" csCatId="mainScheme" phldr="1"/>
      <dgm:spPr/>
      <dgm:t>
        <a:bodyPr/>
        <a:lstStyle/>
        <a:p>
          <a:endParaRPr lang="en-GB"/>
        </a:p>
      </dgm:t>
    </dgm:pt>
    <dgm:pt modelId="{11413C7B-F5AD-4A4C-AF2F-7F396FE605FC}">
      <dgm:prSet/>
      <dgm:spPr/>
      <dgm:t>
        <a:bodyPr/>
        <a:lstStyle/>
        <a:p>
          <a:r>
            <a:rPr lang="en-GB"/>
            <a:t>UAE</a:t>
          </a:r>
          <a:endParaRPr lang="en-GB" dirty="0"/>
        </a:p>
      </dgm:t>
    </dgm:pt>
    <dgm:pt modelId="{782A51BB-C78D-48D6-A182-2D3E08993345}" type="parTrans" cxnId="{6E0F8D2E-9168-47BC-BA7A-401D29C16CA7}">
      <dgm:prSet/>
      <dgm:spPr/>
      <dgm:t>
        <a:bodyPr/>
        <a:lstStyle/>
        <a:p>
          <a:endParaRPr lang="en-GB"/>
        </a:p>
      </dgm:t>
    </dgm:pt>
    <dgm:pt modelId="{BE1BD7BE-8D86-402D-8579-9C1AAB22E64D}" type="sibTrans" cxnId="{6E0F8D2E-9168-47BC-BA7A-401D29C16CA7}">
      <dgm:prSet/>
      <dgm:spPr/>
      <dgm:t>
        <a:bodyPr/>
        <a:lstStyle/>
        <a:p>
          <a:endParaRPr lang="en-GB"/>
        </a:p>
      </dgm:t>
    </dgm:pt>
    <dgm:pt modelId="{ADD50404-1684-47EB-BB1B-3BA619E6E9ED}">
      <dgm:prSet/>
      <dgm:spPr/>
      <dgm:t>
        <a:bodyPr/>
        <a:lstStyle/>
        <a:p>
          <a:r>
            <a:rPr lang="en-GB" dirty="0"/>
            <a:t>Ownership or transfers of assets</a:t>
          </a:r>
        </a:p>
      </dgm:t>
    </dgm:pt>
    <dgm:pt modelId="{9F453824-414E-416D-A07B-0AF02F871EB5}" type="parTrans" cxnId="{11A993CC-154F-4A30-9E9E-E74B2AC01E71}">
      <dgm:prSet/>
      <dgm:spPr/>
      <dgm:t>
        <a:bodyPr/>
        <a:lstStyle/>
        <a:p>
          <a:endParaRPr lang="en-GB"/>
        </a:p>
      </dgm:t>
    </dgm:pt>
    <dgm:pt modelId="{DB851AA2-2941-45B6-AAA5-D930518C27EE}" type="sibTrans" cxnId="{11A993CC-154F-4A30-9E9E-E74B2AC01E71}">
      <dgm:prSet/>
      <dgm:spPr/>
      <dgm:t>
        <a:bodyPr/>
        <a:lstStyle/>
        <a:p>
          <a:endParaRPr lang="en-GB"/>
        </a:p>
      </dgm:t>
    </dgm:pt>
    <dgm:pt modelId="{8E85F46E-C639-4C87-999F-891A89D74CDA}">
      <dgm:prSet/>
      <dgm:spPr/>
      <dgm:t>
        <a:bodyPr/>
        <a:lstStyle/>
        <a:p>
          <a:r>
            <a:rPr lang="en-GB" dirty="0"/>
            <a:t>Enabler activity</a:t>
          </a:r>
        </a:p>
      </dgm:t>
    </dgm:pt>
    <dgm:pt modelId="{B079B7B6-6F7F-432C-A4E1-8F12DAEAA65F}" type="parTrans" cxnId="{D45B549D-AD98-4AA1-92E9-D1BBE567851F}">
      <dgm:prSet/>
      <dgm:spPr/>
      <dgm:t>
        <a:bodyPr/>
        <a:lstStyle/>
        <a:p>
          <a:endParaRPr lang="en-GB"/>
        </a:p>
      </dgm:t>
    </dgm:pt>
    <dgm:pt modelId="{CDEDA092-158A-4765-A08B-59383C2F928C}" type="sibTrans" cxnId="{D45B549D-AD98-4AA1-92E9-D1BBE567851F}">
      <dgm:prSet/>
      <dgm:spPr/>
      <dgm:t>
        <a:bodyPr/>
        <a:lstStyle/>
        <a:p>
          <a:endParaRPr lang="en-GB"/>
        </a:p>
      </dgm:t>
    </dgm:pt>
    <dgm:pt modelId="{328A2E3D-5258-4195-9A01-28C0E508E0C8}">
      <dgm:prSet/>
      <dgm:spPr/>
      <dgm:t>
        <a:bodyPr/>
        <a:lstStyle/>
        <a:p>
          <a:r>
            <a:rPr lang="en-GB" dirty="0"/>
            <a:t>Networks used to process DP funds </a:t>
          </a:r>
        </a:p>
      </dgm:t>
    </dgm:pt>
    <dgm:pt modelId="{6CFDC13C-1523-4A2D-8290-ADA9F884F8B9}" type="parTrans" cxnId="{422076C7-6828-41B3-931F-3410B0E70619}">
      <dgm:prSet/>
      <dgm:spPr/>
      <dgm:t>
        <a:bodyPr/>
        <a:lstStyle/>
        <a:p>
          <a:endParaRPr lang="en-GB"/>
        </a:p>
      </dgm:t>
    </dgm:pt>
    <dgm:pt modelId="{C90D1379-155B-4343-A119-277F52832867}" type="sibTrans" cxnId="{422076C7-6828-41B3-931F-3410B0E70619}">
      <dgm:prSet/>
      <dgm:spPr/>
      <dgm:t>
        <a:bodyPr/>
        <a:lstStyle/>
        <a:p>
          <a:endParaRPr lang="en-GB"/>
        </a:p>
      </dgm:t>
    </dgm:pt>
    <dgm:pt modelId="{A16991F8-C606-4A95-8094-10EBF4E7FD11}">
      <dgm:prSet/>
      <dgm:spPr/>
      <dgm:t>
        <a:bodyPr/>
        <a:lstStyle/>
        <a:p>
          <a:r>
            <a:rPr lang="en-GB" dirty="0"/>
            <a:t>‘Copycat’ companies</a:t>
          </a:r>
        </a:p>
      </dgm:t>
    </dgm:pt>
    <dgm:pt modelId="{6E9E8DD3-3343-4565-BB95-7228087BF285}" type="parTrans" cxnId="{479E94C7-F7B2-49B3-A44F-20CA38C1E917}">
      <dgm:prSet/>
      <dgm:spPr/>
      <dgm:t>
        <a:bodyPr/>
        <a:lstStyle/>
        <a:p>
          <a:endParaRPr lang="en-GB"/>
        </a:p>
      </dgm:t>
    </dgm:pt>
    <dgm:pt modelId="{D9B7C9F2-DC75-4C35-A376-3A59EB83C1E8}" type="sibTrans" cxnId="{479E94C7-F7B2-49B3-A44F-20CA38C1E917}">
      <dgm:prSet/>
      <dgm:spPr/>
      <dgm:t>
        <a:bodyPr/>
        <a:lstStyle/>
        <a:p>
          <a:endParaRPr lang="en-GB"/>
        </a:p>
      </dgm:t>
    </dgm:pt>
    <dgm:pt modelId="{DF51D90F-2C12-44CA-99C1-B363A32DE2B3}">
      <dgm:prSet/>
      <dgm:spPr/>
      <dgm:t>
        <a:bodyPr/>
        <a:lstStyle/>
        <a:p>
          <a:r>
            <a:rPr lang="en-GB" dirty="0" err="1"/>
            <a:t>Cryptoasset</a:t>
          </a:r>
          <a:r>
            <a:rPr lang="en-GB" dirty="0"/>
            <a:t> transactions</a:t>
          </a:r>
        </a:p>
      </dgm:t>
    </dgm:pt>
    <dgm:pt modelId="{F6CBAF2E-4AF8-4E0B-AF44-1E0F295D0840}" type="parTrans" cxnId="{4B032F34-7211-45B3-ABA4-8F5D3B95A6DC}">
      <dgm:prSet/>
      <dgm:spPr/>
      <dgm:t>
        <a:bodyPr/>
        <a:lstStyle/>
        <a:p>
          <a:endParaRPr lang="en-GB"/>
        </a:p>
      </dgm:t>
    </dgm:pt>
    <dgm:pt modelId="{59E0E522-65DC-476D-A7A3-A38D6483B689}" type="sibTrans" cxnId="{4B032F34-7211-45B3-ABA4-8F5D3B95A6DC}">
      <dgm:prSet/>
      <dgm:spPr/>
      <dgm:t>
        <a:bodyPr/>
        <a:lstStyle/>
        <a:p>
          <a:endParaRPr lang="en-GB"/>
        </a:p>
      </dgm:t>
    </dgm:pt>
    <dgm:pt modelId="{3D7B99C9-425B-4474-A95F-F8FD8203DADD}">
      <dgm:prSet/>
      <dgm:spPr/>
      <dgm:t>
        <a:bodyPr/>
        <a:lstStyle/>
        <a:p>
          <a:r>
            <a:rPr lang="en-GB" dirty="0"/>
            <a:t>Türkiye</a:t>
          </a:r>
        </a:p>
      </dgm:t>
    </dgm:pt>
    <dgm:pt modelId="{09C70709-BF2E-4ACD-9E49-04AF1B52A07C}" type="parTrans" cxnId="{FFA29271-80D3-4131-A1DC-2685E930BA87}">
      <dgm:prSet/>
      <dgm:spPr/>
      <dgm:t>
        <a:bodyPr/>
        <a:lstStyle/>
        <a:p>
          <a:endParaRPr lang="en-GB"/>
        </a:p>
      </dgm:t>
    </dgm:pt>
    <dgm:pt modelId="{A57D4D8E-3866-4747-8C8A-E011969AE671}" type="sibTrans" cxnId="{FFA29271-80D3-4131-A1DC-2685E930BA87}">
      <dgm:prSet/>
      <dgm:spPr/>
      <dgm:t>
        <a:bodyPr/>
        <a:lstStyle/>
        <a:p>
          <a:endParaRPr lang="en-GB"/>
        </a:p>
      </dgm:t>
    </dgm:pt>
    <dgm:pt modelId="{695F0D48-44F2-4562-B789-73C8BC279DC9}">
      <dgm:prSet/>
      <dgm:spPr/>
      <dgm:t>
        <a:bodyPr/>
        <a:lstStyle/>
        <a:p>
          <a:r>
            <a:rPr lang="en-GB" dirty="0"/>
            <a:t>Enabler activity</a:t>
          </a:r>
        </a:p>
      </dgm:t>
    </dgm:pt>
    <dgm:pt modelId="{22BF0FEF-096E-4BBC-BCC5-9A84DD1121D1}" type="parTrans" cxnId="{44C2C177-4F46-4B7B-A91E-7C624B4E1348}">
      <dgm:prSet/>
      <dgm:spPr/>
      <dgm:t>
        <a:bodyPr/>
        <a:lstStyle/>
        <a:p>
          <a:endParaRPr lang="en-GB"/>
        </a:p>
      </dgm:t>
    </dgm:pt>
    <dgm:pt modelId="{50455EC7-A2AE-44FE-8AB2-A880DDC28637}" type="sibTrans" cxnId="{44C2C177-4F46-4B7B-A91E-7C624B4E1348}">
      <dgm:prSet/>
      <dgm:spPr/>
      <dgm:t>
        <a:bodyPr/>
        <a:lstStyle/>
        <a:p>
          <a:endParaRPr lang="en-GB"/>
        </a:p>
      </dgm:t>
    </dgm:pt>
    <dgm:pt modelId="{989605A5-E743-4D66-AB30-04497C676DF5}">
      <dgm:prSet/>
      <dgm:spPr/>
      <dgm:t>
        <a:bodyPr/>
        <a:lstStyle/>
        <a:p>
          <a:r>
            <a:rPr lang="en-GB" dirty="0"/>
            <a:t>Maintenance and crewing of superyachts owned or controlled by Russian DPs</a:t>
          </a:r>
        </a:p>
      </dgm:t>
    </dgm:pt>
    <dgm:pt modelId="{7260330B-EFBA-43BA-B1C9-77AE47E67CF9}" type="parTrans" cxnId="{590FCD67-C49C-492C-BC77-7D421F534214}">
      <dgm:prSet/>
      <dgm:spPr/>
      <dgm:t>
        <a:bodyPr/>
        <a:lstStyle/>
        <a:p>
          <a:endParaRPr lang="en-GB"/>
        </a:p>
      </dgm:t>
    </dgm:pt>
    <dgm:pt modelId="{B9967D1F-E5B8-460C-BC3E-AD34DFD116C5}" type="sibTrans" cxnId="{590FCD67-C49C-492C-BC77-7D421F534214}">
      <dgm:prSet/>
      <dgm:spPr/>
      <dgm:t>
        <a:bodyPr/>
        <a:lstStyle/>
        <a:p>
          <a:endParaRPr lang="en-GB"/>
        </a:p>
      </dgm:t>
    </dgm:pt>
    <dgm:pt modelId="{E466C019-0B48-4AB1-9977-81FBAA3A0B2F}">
      <dgm:prSet/>
      <dgm:spPr/>
      <dgm:t>
        <a:bodyPr/>
        <a:lstStyle/>
        <a:p>
          <a:r>
            <a:rPr lang="en-GB" dirty="0"/>
            <a:t>Non-resident banking</a:t>
          </a:r>
        </a:p>
      </dgm:t>
    </dgm:pt>
    <dgm:pt modelId="{91D1356B-2BD7-4043-8C61-F993636AEC41}" type="parTrans" cxnId="{D1EFA576-9C0D-41A3-A273-81D9D8E02509}">
      <dgm:prSet/>
      <dgm:spPr/>
      <dgm:t>
        <a:bodyPr/>
        <a:lstStyle/>
        <a:p>
          <a:endParaRPr lang="en-GB"/>
        </a:p>
      </dgm:t>
    </dgm:pt>
    <dgm:pt modelId="{28AFD937-C138-4C4F-B7E8-B25779527EE2}" type="sibTrans" cxnId="{D1EFA576-9C0D-41A3-A273-81D9D8E02509}">
      <dgm:prSet/>
      <dgm:spPr/>
      <dgm:t>
        <a:bodyPr/>
        <a:lstStyle/>
        <a:p>
          <a:endParaRPr lang="en-GB"/>
        </a:p>
      </dgm:t>
    </dgm:pt>
    <dgm:pt modelId="{3E4BB9E6-1D67-4BBD-9BBC-F820CA4AF3F6}">
      <dgm:prSet/>
      <dgm:spPr/>
      <dgm:t>
        <a:bodyPr/>
        <a:lstStyle/>
        <a:p>
          <a:r>
            <a:rPr lang="en-GB" dirty="0"/>
            <a:t>Cayman Islands</a:t>
          </a:r>
        </a:p>
      </dgm:t>
    </dgm:pt>
    <dgm:pt modelId="{70E181CC-7A1F-4771-B280-8193500614DE}" type="parTrans" cxnId="{F6DA1C85-2EE3-468B-825B-E0170800B688}">
      <dgm:prSet/>
      <dgm:spPr/>
      <dgm:t>
        <a:bodyPr/>
        <a:lstStyle/>
        <a:p>
          <a:endParaRPr lang="en-GB"/>
        </a:p>
      </dgm:t>
    </dgm:pt>
    <dgm:pt modelId="{9FFE2E44-0D96-42EE-9D14-31C6F03F1DF3}" type="sibTrans" cxnId="{F6DA1C85-2EE3-468B-825B-E0170800B688}">
      <dgm:prSet/>
      <dgm:spPr/>
      <dgm:t>
        <a:bodyPr/>
        <a:lstStyle/>
        <a:p>
          <a:endParaRPr lang="en-GB"/>
        </a:p>
      </dgm:t>
    </dgm:pt>
    <dgm:pt modelId="{251F73D2-C837-42DE-9F59-00F7ABAA8B4B}">
      <dgm:prSet/>
      <dgm:spPr/>
      <dgm:t>
        <a:bodyPr/>
        <a:lstStyle/>
        <a:p>
          <a:r>
            <a:rPr lang="en-GB" dirty="0"/>
            <a:t>Offshore account payments</a:t>
          </a:r>
        </a:p>
      </dgm:t>
    </dgm:pt>
    <dgm:pt modelId="{429A5F83-CE27-44BB-A886-3E520C5F1022}" type="parTrans" cxnId="{7D6E90AE-9417-45ED-B2FA-62ACAC7794A3}">
      <dgm:prSet/>
      <dgm:spPr/>
      <dgm:t>
        <a:bodyPr/>
        <a:lstStyle/>
        <a:p>
          <a:endParaRPr lang="en-GB"/>
        </a:p>
      </dgm:t>
    </dgm:pt>
    <dgm:pt modelId="{B6ED7D83-E5F1-40BD-8EFF-09CB42D8DC0B}" type="sibTrans" cxnId="{7D6E90AE-9417-45ED-B2FA-62ACAC7794A3}">
      <dgm:prSet/>
      <dgm:spPr/>
      <dgm:t>
        <a:bodyPr/>
        <a:lstStyle/>
        <a:p>
          <a:endParaRPr lang="en-GB"/>
        </a:p>
      </dgm:t>
    </dgm:pt>
    <dgm:pt modelId="{95425C68-B222-4BA5-BFBD-C7A34D8AB659}">
      <dgm:prSet/>
      <dgm:spPr/>
      <dgm:t>
        <a:bodyPr/>
        <a:lstStyle/>
        <a:p>
          <a:r>
            <a:rPr lang="en-GB" dirty="0"/>
            <a:t>Enabler activity</a:t>
          </a:r>
        </a:p>
      </dgm:t>
    </dgm:pt>
    <dgm:pt modelId="{7F921CBE-6D2F-4651-A91A-9ADB48CC4918}" type="parTrans" cxnId="{AD37067A-4CBF-4704-B7AA-85BAC5B992B8}">
      <dgm:prSet/>
      <dgm:spPr/>
      <dgm:t>
        <a:bodyPr/>
        <a:lstStyle/>
        <a:p>
          <a:endParaRPr lang="en-GB"/>
        </a:p>
      </dgm:t>
    </dgm:pt>
    <dgm:pt modelId="{76A3CF9E-0034-4EBA-A9BE-9EF17B55CAD1}" type="sibTrans" cxnId="{AD37067A-4CBF-4704-B7AA-85BAC5B992B8}">
      <dgm:prSet/>
      <dgm:spPr/>
      <dgm:t>
        <a:bodyPr/>
        <a:lstStyle/>
        <a:p>
          <a:endParaRPr lang="en-GB"/>
        </a:p>
      </dgm:t>
    </dgm:pt>
    <dgm:pt modelId="{2C6B302B-CF7F-4327-BDD1-B036021556E0}">
      <dgm:prSet/>
      <dgm:spPr/>
      <dgm:t>
        <a:bodyPr/>
        <a:lstStyle/>
        <a:p>
          <a:r>
            <a:rPr lang="en-GB" dirty="0"/>
            <a:t>Notable mention:  Isle of Man/Guernsey</a:t>
          </a:r>
        </a:p>
      </dgm:t>
    </dgm:pt>
    <dgm:pt modelId="{5C119D70-390A-4967-B9C2-761523AF58F2}" type="parTrans" cxnId="{EAFBA3E4-AE14-4A65-AC18-6265CDAD685A}">
      <dgm:prSet/>
      <dgm:spPr/>
      <dgm:t>
        <a:bodyPr/>
        <a:lstStyle/>
        <a:p>
          <a:endParaRPr lang="en-GB"/>
        </a:p>
      </dgm:t>
    </dgm:pt>
    <dgm:pt modelId="{E429CEA0-3AD0-4651-A186-AEBF06E84036}" type="sibTrans" cxnId="{EAFBA3E4-AE14-4A65-AC18-6265CDAD685A}">
      <dgm:prSet/>
      <dgm:spPr/>
      <dgm:t>
        <a:bodyPr/>
        <a:lstStyle/>
        <a:p>
          <a:endParaRPr lang="en-GB"/>
        </a:p>
      </dgm:t>
    </dgm:pt>
    <dgm:pt modelId="{DA3283F1-47E2-4609-A30D-B4847EB2137C}">
      <dgm:prSet/>
      <dgm:spPr/>
      <dgm:t>
        <a:bodyPr/>
        <a:lstStyle/>
        <a:p>
          <a:r>
            <a:rPr lang="en-GB" dirty="0"/>
            <a:t>Increase in breach reports</a:t>
          </a:r>
        </a:p>
      </dgm:t>
    </dgm:pt>
    <dgm:pt modelId="{3C4EF353-B32F-4F96-8652-FA519EF4FF61}" type="parTrans" cxnId="{2E764237-91CB-4D84-B40C-4F7206ED0419}">
      <dgm:prSet/>
      <dgm:spPr/>
      <dgm:t>
        <a:bodyPr/>
        <a:lstStyle/>
        <a:p>
          <a:endParaRPr lang="en-GB"/>
        </a:p>
      </dgm:t>
    </dgm:pt>
    <dgm:pt modelId="{04644D1A-DE40-4146-A852-301070D46C56}" type="sibTrans" cxnId="{2E764237-91CB-4D84-B40C-4F7206ED0419}">
      <dgm:prSet/>
      <dgm:spPr/>
      <dgm:t>
        <a:bodyPr/>
        <a:lstStyle/>
        <a:p>
          <a:endParaRPr lang="en-GB"/>
        </a:p>
      </dgm:t>
    </dgm:pt>
    <dgm:pt modelId="{43FE6CA4-B7E8-486C-9D3C-04B9938E4A5B}" type="pres">
      <dgm:prSet presAssocID="{1148B362-6216-4F26-B26D-89B8051DC7EF}" presName="Name0" presStyleCnt="0">
        <dgm:presLayoutVars>
          <dgm:dir/>
          <dgm:resizeHandles val="exact"/>
        </dgm:presLayoutVars>
      </dgm:prSet>
      <dgm:spPr/>
    </dgm:pt>
    <dgm:pt modelId="{EC78D9DB-815A-4CF7-A724-52748911C14E}" type="pres">
      <dgm:prSet presAssocID="{11413C7B-F5AD-4A4C-AF2F-7F396FE605FC}" presName="node" presStyleLbl="node1" presStyleIdx="0" presStyleCnt="4">
        <dgm:presLayoutVars>
          <dgm:bulletEnabled val="1"/>
        </dgm:presLayoutVars>
      </dgm:prSet>
      <dgm:spPr/>
    </dgm:pt>
    <dgm:pt modelId="{34780F4C-FEAD-4719-B621-1DC8D3625E8E}" type="pres">
      <dgm:prSet presAssocID="{BE1BD7BE-8D86-402D-8579-9C1AAB22E64D}" presName="sibTrans" presStyleCnt="0"/>
      <dgm:spPr/>
    </dgm:pt>
    <dgm:pt modelId="{8AD35910-D7B8-4F6C-93FE-F765F6D43104}" type="pres">
      <dgm:prSet presAssocID="{3D7B99C9-425B-4474-A95F-F8FD8203DADD}" presName="node" presStyleLbl="node1" presStyleIdx="1" presStyleCnt="4">
        <dgm:presLayoutVars>
          <dgm:bulletEnabled val="1"/>
        </dgm:presLayoutVars>
      </dgm:prSet>
      <dgm:spPr/>
    </dgm:pt>
    <dgm:pt modelId="{27BE141B-B030-4C7C-B868-FCAE2D992F49}" type="pres">
      <dgm:prSet presAssocID="{A57D4D8E-3866-4747-8C8A-E011969AE671}" presName="sibTrans" presStyleCnt="0"/>
      <dgm:spPr/>
    </dgm:pt>
    <dgm:pt modelId="{C0D8AE71-1F23-4F73-A04D-D0854E49FF39}" type="pres">
      <dgm:prSet presAssocID="{3E4BB9E6-1D67-4BBD-9BBC-F820CA4AF3F6}" presName="node" presStyleLbl="node1" presStyleIdx="2" presStyleCnt="4">
        <dgm:presLayoutVars>
          <dgm:bulletEnabled val="1"/>
        </dgm:presLayoutVars>
      </dgm:prSet>
      <dgm:spPr/>
    </dgm:pt>
    <dgm:pt modelId="{22A7C80F-A62A-4CF2-A13F-0CCE596AA294}" type="pres">
      <dgm:prSet presAssocID="{9FFE2E44-0D96-42EE-9D14-31C6F03F1DF3}" presName="sibTrans" presStyleCnt="0"/>
      <dgm:spPr/>
    </dgm:pt>
    <dgm:pt modelId="{3C3E05FE-1715-47B3-ABC6-CD5A0C330AF7}" type="pres">
      <dgm:prSet presAssocID="{2C6B302B-CF7F-4327-BDD1-B036021556E0}" presName="node" presStyleLbl="node1" presStyleIdx="3" presStyleCnt="4">
        <dgm:presLayoutVars>
          <dgm:bulletEnabled val="1"/>
        </dgm:presLayoutVars>
      </dgm:prSet>
      <dgm:spPr/>
    </dgm:pt>
  </dgm:ptLst>
  <dgm:cxnLst>
    <dgm:cxn modelId="{6F9B3719-830C-4D69-8ACE-C5A677863575}" type="presOf" srcId="{2C6B302B-CF7F-4327-BDD1-B036021556E0}" destId="{3C3E05FE-1715-47B3-ABC6-CD5A0C330AF7}" srcOrd="0" destOrd="0" presId="urn:microsoft.com/office/officeart/2005/8/layout/hList6"/>
    <dgm:cxn modelId="{B416241B-EBA6-4C0B-9A04-6610AC7BBAD3}" type="presOf" srcId="{DF51D90F-2C12-44CA-99C1-B363A32DE2B3}" destId="{EC78D9DB-815A-4CF7-A724-52748911C14E}" srcOrd="0" destOrd="5" presId="urn:microsoft.com/office/officeart/2005/8/layout/hList6"/>
    <dgm:cxn modelId="{410C0A1C-AF4A-4240-882F-50CF602A2E91}" type="presOf" srcId="{1148B362-6216-4F26-B26D-89B8051DC7EF}" destId="{43FE6CA4-B7E8-486C-9D3C-04B9938E4A5B}" srcOrd="0" destOrd="0" presId="urn:microsoft.com/office/officeart/2005/8/layout/hList6"/>
    <dgm:cxn modelId="{6E0F8D2E-9168-47BC-BA7A-401D29C16CA7}" srcId="{1148B362-6216-4F26-B26D-89B8051DC7EF}" destId="{11413C7B-F5AD-4A4C-AF2F-7F396FE605FC}" srcOrd="0" destOrd="0" parTransId="{782A51BB-C78D-48D6-A182-2D3E08993345}" sibTransId="{BE1BD7BE-8D86-402D-8579-9C1AAB22E64D}"/>
    <dgm:cxn modelId="{53B5EA32-DD9F-48FC-BB2D-ADE19EAB991C}" type="presOf" srcId="{DA3283F1-47E2-4609-A30D-B4847EB2137C}" destId="{3C3E05FE-1715-47B3-ABC6-CD5A0C330AF7}" srcOrd="0" destOrd="1" presId="urn:microsoft.com/office/officeart/2005/8/layout/hList6"/>
    <dgm:cxn modelId="{4B032F34-7211-45B3-ABA4-8F5D3B95A6DC}" srcId="{11413C7B-F5AD-4A4C-AF2F-7F396FE605FC}" destId="{DF51D90F-2C12-44CA-99C1-B363A32DE2B3}" srcOrd="4" destOrd="0" parTransId="{F6CBAF2E-4AF8-4E0B-AF44-1E0F295D0840}" sibTransId="{59E0E522-65DC-476D-A7A3-A38D6483B689}"/>
    <dgm:cxn modelId="{2E764237-91CB-4D84-B40C-4F7206ED0419}" srcId="{2C6B302B-CF7F-4327-BDD1-B036021556E0}" destId="{DA3283F1-47E2-4609-A30D-B4847EB2137C}" srcOrd="0" destOrd="0" parTransId="{3C4EF353-B32F-4F96-8652-FA519EF4FF61}" sibTransId="{04644D1A-DE40-4146-A852-301070D46C56}"/>
    <dgm:cxn modelId="{590FCD67-C49C-492C-BC77-7D421F534214}" srcId="{3D7B99C9-425B-4474-A95F-F8FD8203DADD}" destId="{989605A5-E743-4D66-AB30-04497C676DF5}" srcOrd="1" destOrd="0" parTransId="{7260330B-EFBA-43BA-B1C9-77AE47E67CF9}" sibTransId="{B9967D1F-E5B8-460C-BC3E-AD34DFD116C5}"/>
    <dgm:cxn modelId="{FFA29271-80D3-4131-A1DC-2685E930BA87}" srcId="{1148B362-6216-4F26-B26D-89B8051DC7EF}" destId="{3D7B99C9-425B-4474-A95F-F8FD8203DADD}" srcOrd="1" destOrd="0" parTransId="{09C70709-BF2E-4ACD-9E49-04AF1B52A07C}" sibTransId="{A57D4D8E-3866-4747-8C8A-E011969AE671}"/>
    <dgm:cxn modelId="{4750E671-2EAE-4143-A08A-32B35F0DCDB9}" type="presOf" srcId="{328A2E3D-5258-4195-9A01-28C0E508E0C8}" destId="{EC78D9DB-815A-4CF7-A724-52748911C14E}" srcOrd="0" destOrd="3" presId="urn:microsoft.com/office/officeart/2005/8/layout/hList6"/>
    <dgm:cxn modelId="{D1EFA576-9C0D-41A3-A273-81D9D8E02509}" srcId="{3D7B99C9-425B-4474-A95F-F8FD8203DADD}" destId="{E466C019-0B48-4AB1-9977-81FBAA3A0B2F}" srcOrd="2" destOrd="0" parTransId="{91D1356B-2BD7-4043-8C61-F993636AEC41}" sibTransId="{28AFD937-C138-4C4F-B7E8-B25779527EE2}"/>
    <dgm:cxn modelId="{44C2C177-4F46-4B7B-A91E-7C624B4E1348}" srcId="{3D7B99C9-425B-4474-A95F-F8FD8203DADD}" destId="{695F0D48-44F2-4562-B789-73C8BC279DC9}" srcOrd="0" destOrd="0" parTransId="{22BF0FEF-096E-4BBC-BCC5-9A84DD1121D1}" sibTransId="{50455EC7-A2AE-44FE-8AB2-A880DDC28637}"/>
    <dgm:cxn modelId="{AD37067A-4CBF-4704-B7AA-85BAC5B992B8}" srcId="{3E4BB9E6-1D67-4BBD-9BBC-F820CA4AF3F6}" destId="{95425C68-B222-4BA5-BFBD-C7A34D8AB659}" srcOrd="1" destOrd="0" parTransId="{7F921CBE-6D2F-4651-A91A-9ADB48CC4918}" sibTransId="{76A3CF9E-0034-4EBA-A9BE-9EF17B55CAD1}"/>
    <dgm:cxn modelId="{12F10B7A-7015-4212-B5B8-9B8CC5B76A5E}" type="presOf" srcId="{989605A5-E743-4D66-AB30-04497C676DF5}" destId="{8AD35910-D7B8-4F6C-93FE-F765F6D43104}" srcOrd="0" destOrd="2" presId="urn:microsoft.com/office/officeart/2005/8/layout/hList6"/>
    <dgm:cxn modelId="{F6DA1C85-2EE3-468B-825B-E0170800B688}" srcId="{1148B362-6216-4F26-B26D-89B8051DC7EF}" destId="{3E4BB9E6-1D67-4BBD-9BBC-F820CA4AF3F6}" srcOrd="2" destOrd="0" parTransId="{70E181CC-7A1F-4771-B280-8193500614DE}" sibTransId="{9FFE2E44-0D96-42EE-9D14-31C6F03F1DF3}"/>
    <dgm:cxn modelId="{52855991-A954-4B2C-8062-9375412B1E01}" type="presOf" srcId="{695F0D48-44F2-4562-B789-73C8BC279DC9}" destId="{8AD35910-D7B8-4F6C-93FE-F765F6D43104}" srcOrd="0" destOrd="1" presId="urn:microsoft.com/office/officeart/2005/8/layout/hList6"/>
    <dgm:cxn modelId="{EAB6449A-1408-48C9-B651-7487D3121656}" type="presOf" srcId="{95425C68-B222-4BA5-BFBD-C7A34D8AB659}" destId="{C0D8AE71-1F23-4F73-A04D-D0854E49FF39}" srcOrd="0" destOrd="2" presId="urn:microsoft.com/office/officeart/2005/8/layout/hList6"/>
    <dgm:cxn modelId="{D45B549D-AD98-4AA1-92E9-D1BBE567851F}" srcId="{11413C7B-F5AD-4A4C-AF2F-7F396FE605FC}" destId="{8E85F46E-C639-4C87-999F-891A89D74CDA}" srcOrd="1" destOrd="0" parTransId="{B079B7B6-6F7F-432C-A4E1-8F12DAEAA65F}" sibTransId="{CDEDA092-158A-4765-A08B-59383C2F928C}"/>
    <dgm:cxn modelId="{CB045A9F-90F6-4C86-9A5A-F95ED8DC194F}" type="presOf" srcId="{3E4BB9E6-1D67-4BBD-9BBC-F820CA4AF3F6}" destId="{C0D8AE71-1F23-4F73-A04D-D0854E49FF39}" srcOrd="0" destOrd="0" presId="urn:microsoft.com/office/officeart/2005/8/layout/hList6"/>
    <dgm:cxn modelId="{97B1A4A0-150A-4E54-9F00-B662724800AC}" type="presOf" srcId="{251F73D2-C837-42DE-9F59-00F7ABAA8B4B}" destId="{C0D8AE71-1F23-4F73-A04D-D0854E49FF39}" srcOrd="0" destOrd="1" presId="urn:microsoft.com/office/officeart/2005/8/layout/hList6"/>
    <dgm:cxn modelId="{CC8A6CA5-D14A-4AE9-B997-44210ED6F119}" type="presOf" srcId="{8E85F46E-C639-4C87-999F-891A89D74CDA}" destId="{EC78D9DB-815A-4CF7-A724-52748911C14E}" srcOrd="0" destOrd="2" presId="urn:microsoft.com/office/officeart/2005/8/layout/hList6"/>
    <dgm:cxn modelId="{69544AAC-E4B2-46CB-986A-1C2371FB0F60}" type="presOf" srcId="{ADD50404-1684-47EB-BB1B-3BA619E6E9ED}" destId="{EC78D9DB-815A-4CF7-A724-52748911C14E}" srcOrd="0" destOrd="1" presId="urn:microsoft.com/office/officeart/2005/8/layout/hList6"/>
    <dgm:cxn modelId="{7D6E90AE-9417-45ED-B2FA-62ACAC7794A3}" srcId="{3E4BB9E6-1D67-4BBD-9BBC-F820CA4AF3F6}" destId="{251F73D2-C837-42DE-9F59-00F7ABAA8B4B}" srcOrd="0" destOrd="0" parTransId="{429A5F83-CE27-44BB-A886-3E520C5F1022}" sibTransId="{B6ED7D83-E5F1-40BD-8EFF-09CB42D8DC0B}"/>
    <dgm:cxn modelId="{B765FAB1-D001-49FF-9D15-C8396BB09B6A}" type="presOf" srcId="{A16991F8-C606-4A95-8094-10EBF4E7FD11}" destId="{EC78D9DB-815A-4CF7-A724-52748911C14E}" srcOrd="0" destOrd="4" presId="urn:microsoft.com/office/officeart/2005/8/layout/hList6"/>
    <dgm:cxn modelId="{422076C7-6828-41B3-931F-3410B0E70619}" srcId="{11413C7B-F5AD-4A4C-AF2F-7F396FE605FC}" destId="{328A2E3D-5258-4195-9A01-28C0E508E0C8}" srcOrd="2" destOrd="0" parTransId="{6CFDC13C-1523-4A2D-8290-ADA9F884F8B9}" sibTransId="{C90D1379-155B-4343-A119-277F52832867}"/>
    <dgm:cxn modelId="{479E94C7-F7B2-49B3-A44F-20CA38C1E917}" srcId="{11413C7B-F5AD-4A4C-AF2F-7F396FE605FC}" destId="{A16991F8-C606-4A95-8094-10EBF4E7FD11}" srcOrd="3" destOrd="0" parTransId="{6E9E8DD3-3343-4565-BB95-7228087BF285}" sibTransId="{D9B7C9F2-DC75-4C35-A376-3A59EB83C1E8}"/>
    <dgm:cxn modelId="{11A993CC-154F-4A30-9E9E-E74B2AC01E71}" srcId="{11413C7B-F5AD-4A4C-AF2F-7F396FE605FC}" destId="{ADD50404-1684-47EB-BB1B-3BA619E6E9ED}" srcOrd="0" destOrd="0" parTransId="{9F453824-414E-416D-A07B-0AF02F871EB5}" sibTransId="{DB851AA2-2941-45B6-AAA5-D930518C27EE}"/>
    <dgm:cxn modelId="{EAFBA3E4-AE14-4A65-AC18-6265CDAD685A}" srcId="{1148B362-6216-4F26-B26D-89B8051DC7EF}" destId="{2C6B302B-CF7F-4327-BDD1-B036021556E0}" srcOrd="3" destOrd="0" parTransId="{5C119D70-390A-4967-B9C2-761523AF58F2}" sibTransId="{E429CEA0-3AD0-4651-A186-AEBF06E84036}"/>
    <dgm:cxn modelId="{82AE09EC-7551-4C02-93EC-09FE63605F3C}" type="presOf" srcId="{11413C7B-F5AD-4A4C-AF2F-7F396FE605FC}" destId="{EC78D9DB-815A-4CF7-A724-52748911C14E}" srcOrd="0" destOrd="0" presId="urn:microsoft.com/office/officeart/2005/8/layout/hList6"/>
    <dgm:cxn modelId="{248667EE-E4A0-4562-AE11-741459F2CC79}" type="presOf" srcId="{E466C019-0B48-4AB1-9977-81FBAA3A0B2F}" destId="{8AD35910-D7B8-4F6C-93FE-F765F6D43104}" srcOrd="0" destOrd="3" presId="urn:microsoft.com/office/officeart/2005/8/layout/hList6"/>
    <dgm:cxn modelId="{59D6B7FC-81E5-4A02-A381-4250F0CF603A}" type="presOf" srcId="{3D7B99C9-425B-4474-A95F-F8FD8203DADD}" destId="{8AD35910-D7B8-4F6C-93FE-F765F6D43104}" srcOrd="0" destOrd="0" presId="urn:microsoft.com/office/officeart/2005/8/layout/hList6"/>
    <dgm:cxn modelId="{FADD5775-FE3E-4588-97E7-DC5312A99785}" type="presParOf" srcId="{43FE6CA4-B7E8-486C-9D3C-04B9938E4A5B}" destId="{EC78D9DB-815A-4CF7-A724-52748911C14E}" srcOrd="0" destOrd="0" presId="urn:microsoft.com/office/officeart/2005/8/layout/hList6"/>
    <dgm:cxn modelId="{DBCAFC3A-4562-4886-93C5-B8B8100AFCBF}" type="presParOf" srcId="{43FE6CA4-B7E8-486C-9D3C-04B9938E4A5B}" destId="{34780F4C-FEAD-4719-B621-1DC8D3625E8E}" srcOrd="1" destOrd="0" presId="urn:microsoft.com/office/officeart/2005/8/layout/hList6"/>
    <dgm:cxn modelId="{7B0C8CD9-47D9-4E60-AC64-578E16AD3C03}" type="presParOf" srcId="{43FE6CA4-B7E8-486C-9D3C-04B9938E4A5B}" destId="{8AD35910-D7B8-4F6C-93FE-F765F6D43104}" srcOrd="2" destOrd="0" presId="urn:microsoft.com/office/officeart/2005/8/layout/hList6"/>
    <dgm:cxn modelId="{CD80F23C-42CB-4D05-8571-217EFD74D8D3}" type="presParOf" srcId="{43FE6CA4-B7E8-486C-9D3C-04B9938E4A5B}" destId="{27BE141B-B030-4C7C-B868-FCAE2D992F49}" srcOrd="3" destOrd="0" presId="urn:microsoft.com/office/officeart/2005/8/layout/hList6"/>
    <dgm:cxn modelId="{E501723E-48D9-4FF4-ACAC-EFF7B8137F8E}" type="presParOf" srcId="{43FE6CA4-B7E8-486C-9D3C-04B9938E4A5B}" destId="{C0D8AE71-1F23-4F73-A04D-D0854E49FF39}" srcOrd="4" destOrd="0" presId="urn:microsoft.com/office/officeart/2005/8/layout/hList6"/>
    <dgm:cxn modelId="{B108CD81-5EEC-42D8-8968-DB94E380E85D}" type="presParOf" srcId="{43FE6CA4-B7E8-486C-9D3C-04B9938E4A5B}" destId="{22A7C80F-A62A-4CF2-A13F-0CCE596AA294}" srcOrd="5" destOrd="0" presId="urn:microsoft.com/office/officeart/2005/8/layout/hList6"/>
    <dgm:cxn modelId="{206E8655-540A-4A59-AB7A-5C0B752F6D48}" type="presParOf" srcId="{43FE6CA4-B7E8-486C-9D3C-04B9938E4A5B}" destId="{3C3E05FE-1715-47B3-ABC6-CD5A0C330AF7}"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C7354-50DC-48DE-A17C-FB4C8B4CA398}">
      <dsp:nvSpPr>
        <dsp:cNvPr id="0" name=""/>
        <dsp:cNvSpPr/>
      </dsp:nvSpPr>
      <dsp:spPr>
        <a:xfrm>
          <a:off x="0" y="251511"/>
          <a:ext cx="7886700" cy="631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Time to react (or lack of)</a:t>
          </a:r>
        </a:p>
      </dsp:txBody>
      <dsp:txXfrm>
        <a:off x="30842" y="282353"/>
        <a:ext cx="7825016" cy="570116"/>
      </dsp:txXfrm>
    </dsp:sp>
    <dsp:sp modelId="{59FD76E0-17EB-475A-BC27-C79250807F15}">
      <dsp:nvSpPr>
        <dsp:cNvPr id="0" name=""/>
        <dsp:cNvSpPr/>
      </dsp:nvSpPr>
      <dsp:spPr>
        <a:xfrm>
          <a:off x="0" y="961071"/>
          <a:ext cx="7886700" cy="631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Volume/complexity of measures</a:t>
          </a:r>
        </a:p>
      </dsp:txBody>
      <dsp:txXfrm>
        <a:off x="30842" y="991913"/>
        <a:ext cx="7825016" cy="570116"/>
      </dsp:txXfrm>
    </dsp:sp>
    <dsp:sp modelId="{3D0E0EDA-043D-4968-B6DF-DF2CCCDA117F}">
      <dsp:nvSpPr>
        <dsp:cNvPr id="0" name=""/>
        <dsp:cNvSpPr/>
      </dsp:nvSpPr>
      <dsp:spPr>
        <a:xfrm>
          <a:off x="0" y="1670632"/>
          <a:ext cx="7886700" cy="631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Application to ‘nationals’ wherever located</a:t>
          </a:r>
        </a:p>
      </dsp:txBody>
      <dsp:txXfrm>
        <a:off x="30842" y="1701474"/>
        <a:ext cx="7825016" cy="570116"/>
      </dsp:txXfrm>
    </dsp:sp>
    <dsp:sp modelId="{29BC540F-F652-4DE1-ABFC-1D3174880366}">
      <dsp:nvSpPr>
        <dsp:cNvPr id="0" name=""/>
        <dsp:cNvSpPr/>
      </dsp:nvSpPr>
      <dsp:spPr>
        <a:xfrm>
          <a:off x="0" y="2380192"/>
          <a:ext cx="7886700" cy="6318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l" defTabSz="1200150">
            <a:lnSpc>
              <a:spcPct val="90000"/>
            </a:lnSpc>
            <a:spcBef>
              <a:spcPct val="0"/>
            </a:spcBef>
            <a:spcAft>
              <a:spcPct val="35000"/>
            </a:spcAft>
            <a:buNone/>
          </a:pPr>
          <a:r>
            <a:rPr lang="en-GB" sz="2700" kern="1200" dirty="0"/>
            <a:t>US measures that have an extra-territorial impact</a:t>
          </a:r>
        </a:p>
      </dsp:txBody>
      <dsp:txXfrm>
        <a:off x="30842" y="2411034"/>
        <a:ext cx="7825016" cy="5701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EC7354-50DC-48DE-A17C-FB4C8B4CA398}">
      <dsp:nvSpPr>
        <dsp:cNvPr id="0" name=""/>
        <dsp:cNvSpPr/>
      </dsp:nvSpPr>
      <dsp:spPr>
        <a:xfrm>
          <a:off x="0" y="24351"/>
          <a:ext cx="7886700" cy="7605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‘The consolidated list identifies all persons that are designated’</a:t>
          </a:r>
        </a:p>
      </dsp:txBody>
      <dsp:txXfrm>
        <a:off x="37125" y="61476"/>
        <a:ext cx="7812450" cy="686250"/>
      </dsp:txXfrm>
    </dsp:sp>
    <dsp:sp modelId="{57A29319-1DA7-473A-ADF9-2F4A1A7D04F1}">
      <dsp:nvSpPr>
        <dsp:cNvPr id="0" name=""/>
        <dsp:cNvSpPr/>
      </dsp:nvSpPr>
      <dsp:spPr>
        <a:xfrm>
          <a:off x="0" y="842452"/>
          <a:ext cx="7886700" cy="7605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‘I don’t act for designated persons, so my sanctions risk is low’</a:t>
          </a:r>
        </a:p>
      </dsp:txBody>
      <dsp:txXfrm>
        <a:off x="37125" y="879577"/>
        <a:ext cx="7812450" cy="686250"/>
      </dsp:txXfrm>
    </dsp:sp>
    <dsp:sp modelId="{886F0978-78BF-4D02-A2F5-95AED9EDCEBB}">
      <dsp:nvSpPr>
        <dsp:cNvPr id="0" name=""/>
        <dsp:cNvSpPr/>
      </dsp:nvSpPr>
      <dsp:spPr>
        <a:xfrm>
          <a:off x="0" y="1660552"/>
          <a:ext cx="7886700" cy="7605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‘I can’t deal with anyone who is a national of a sanctioned country’</a:t>
          </a:r>
        </a:p>
      </dsp:txBody>
      <dsp:txXfrm>
        <a:off x="37125" y="1697677"/>
        <a:ext cx="7812450" cy="686250"/>
      </dsp:txXfrm>
    </dsp:sp>
    <dsp:sp modelId="{F48176DD-3DB1-4448-801F-AF07E537D7E4}">
      <dsp:nvSpPr>
        <dsp:cNvPr id="0" name=""/>
        <dsp:cNvSpPr/>
      </dsp:nvSpPr>
      <dsp:spPr>
        <a:xfrm>
          <a:off x="0" y="2478652"/>
          <a:ext cx="7886700" cy="7605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‘I don’t need to worry if I’m not involved in transactions involving sanctioned countries’</a:t>
          </a:r>
        </a:p>
      </dsp:txBody>
      <dsp:txXfrm>
        <a:off x="37125" y="2515777"/>
        <a:ext cx="7812450" cy="6862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39F96E-68EB-447D-B76E-9F23844D87C4}">
      <dsp:nvSpPr>
        <dsp:cNvPr id="0" name=""/>
        <dsp:cNvSpPr/>
      </dsp:nvSpPr>
      <dsp:spPr>
        <a:xfrm>
          <a:off x="0" y="951"/>
          <a:ext cx="7886700" cy="7722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Individuals with limited profiles in the public domain, including those with little relevant professional experience </a:t>
          </a:r>
        </a:p>
      </dsp:txBody>
      <dsp:txXfrm>
        <a:off x="37696" y="38647"/>
        <a:ext cx="7811308" cy="696808"/>
      </dsp:txXfrm>
    </dsp:sp>
    <dsp:sp modelId="{953E9EF3-858C-42BF-8642-E827C7305CC2}">
      <dsp:nvSpPr>
        <dsp:cNvPr id="0" name=""/>
        <dsp:cNvSpPr/>
      </dsp:nvSpPr>
      <dsp:spPr>
        <a:xfrm>
          <a:off x="0" y="830752"/>
          <a:ext cx="7886700" cy="7722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dirty="0"/>
            <a:t>Inconsistencies in name spellings or transliterations, particularly those stemming from Cyrillic spellings</a:t>
          </a:r>
        </a:p>
      </dsp:txBody>
      <dsp:txXfrm>
        <a:off x="37696" y="868448"/>
        <a:ext cx="7811308" cy="696808"/>
      </dsp:txXfrm>
    </dsp:sp>
    <dsp:sp modelId="{8B917740-5F3E-4B6F-BE26-026F6FCFE43D}">
      <dsp:nvSpPr>
        <dsp:cNvPr id="0" name=""/>
        <dsp:cNvSpPr/>
      </dsp:nvSpPr>
      <dsp:spPr>
        <a:xfrm>
          <a:off x="0" y="1660552"/>
          <a:ext cx="7886700" cy="7722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Recently acquired non-Russian citizenships, including from countries which offer golden visa schemes</a:t>
          </a:r>
        </a:p>
      </dsp:txBody>
      <dsp:txXfrm>
        <a:off x="37696" y="1698248"/>
        <a:ext cx="7811308" cy="696808"/>
      </dsp:txXfrm>
    </dsp:sp>
    <dsp:sp modelId="{E4A8FA09-9C41-4E6C-B0F0-28A80CA576E7}">
      <dsp:nvSpPr>
        <dsp:cNvPr id="0" name=""/>
        <dsp:cNvSpPr/>
      </dsp:nvSpPr>
      <dsp:spPr>
        <a:xfrm>
          <a:off x="0" y="2490352"/>
          <a:ext cx="7886700" cy="772200"/>
        </a:xfrm>
        <a:prstGeom prst="roundRect">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GB" sz="2000" kern="1200"/>
            <a:t>Frequent or unexplained changes of name or declared location of operation</a:t>
          </a:r>
        </a:p>
      </dsp:txBody>
      <dsp:txXfrm>
        <a:off x="37696" y="2528048"/>
        <a:ext cx="7811308" cy="6968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78D9DB-815A-4CF7-A724-52748911C14E}">
      <dsp:nvSpPr>
        <dsp:cNvPr id="0" name=""/>
        <dsp:cNvSpPr/>
      </dsp:nvSpPr>
      <dsp:spPr>
        <a:xfrm rot="16200000">
          <a:off x="-696963" y="698864"/>
          <a:ext cx="3263504" cy="1865774"/>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7140" bIns="0" numCol="1" spcCol="1270" anchor="t" anchorCtr="0">
          <a:noAutofit/>
        </a:bodyPr>
        <a:lstStyle/>
        <a:p>
          <a:pPr marL="0" lvl="0" indent="0" algn="l" defTabSz="800100">
            <a:lnSpc>
              <a:spcPct val="90000"/>
            </a:lnSpc>
            <a:spcBef>
              <a:spcPct val="0"/>
            </a:spcBef>
            <a:spcAft>
              <a:spcPct val="35000"/>
            </a:spcAft>
            <a:buNone/>
          </a:pPr>
          <a:r>
            <a:rPr lang="en-GB" sz="1800" kern="1200" dirty="0"/>
            <a:t>Austria</a:t>
          </a:r>
        </a:p>
        <a:p>
          <a:pPr marL="114300" lvl="1" indent="-114300" algn="l" defTabSz="622300">
            <a:lnSpc>
              <a:spcPct val="90000"/>
            </a:lnSpc>
            <a:spcBef>
              <a:spcPct val="0"/>
            </a:spcBef>
            <a:spcAft>
              <a:spcPct val="15000"/>
            </a:spcAft>
            <a:buChar char="•"/>
          </a:pPr>
          <a:r>
            <a:rPr lang="en-GB" sz="1400" kern="1200" dirty="0"/>
            <a:t>Enabler activity</a:t>
          </a:r>
        </a:p>
        <a:p>
          <a:pPr marL="114300" lvl="1" indent="-114300" algn="l" defTabSz="622300">
            <a:lnSpc>
              <a:spcPct val="90000"/>
            </a:lnSpc>
            <a:spcBef>
              <a:spcPct val="0"/>
            </a:spcBef>
            <a:spcAft>
              <a:spcPct val="15000"/>
            </a:spcAft>
            <a:buChar char="•"/>
          </a:pPr>
          <a:r>
            <a:rPr lang="en-GB" sz="1400" kern="1200" dirty="0"/>
            <a:t>Non-resident banking</a:t>
          </a:r>
        </a:p>
        <a:p>
          <a:pPr marL="114300" lvl="1" indent="-114300" algn="l" defTabSz="622300">
            <a:lnSpc>
              <a:spcPct val="90000"/>
            </a:lnSpc>
            <a:spcBef>
              <a:spcPct val="0"/>
            </a:spcBef>
            <a:spcAft>
              <a:spcPct val="15000"/>
            </a:spcAft>
            <a:buChar char="•"/>
          </a:pPr>
          <a:r>
            <a:rPr lang="en-GB" sz="1400" kern="1200" dirty="0" err="1"/>
            <a:t>Cryptoasset</a:t>
          </a:r>
          <a:r>
            <a:rPr lang="en-GB" sz="1400" kern="1200" dirty="0"/>
            <a:t> transactions</a:t>
          </a:r>
        </a:p>
      </dsp:txBody>
      <dsp:txXfrm rot="5400000">
        <a:off x="1902" y="652700"/>
        <a:ext cx="1865774" cy="1958102"/>
      </dsp:txXfrm>
    </dsp:sp>
    <dsp:sp modelId="{D546D907-D452-4104-9441-5D9A3E15F0C7}">
      <dsp:nvSpPr>
        <dsp:cNvPr id="0" name=""/>
        <dsp:cNvSpPr/>
      </dsp:nvSpPr>
      <dsp:spPr>
        <a:xfrm rot="16200000">
          <a:off x="1308744" y="698864"/>
          <a:ext cx="3263504" cy="1865774"/>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7140" bIns="0" numCol="1" spcCol="1270" anchor="t" anchorCtr="0">
          <a:noAutofit/>
        </a:bodyPr>
        <a:lstStyle/>
        <a:p>
          <a:pPr marL="0" lvl="0" indent="0" algn="l" defTabSz="800100">
            <a:lnSpc>
              <a:spcPct val="90000"/>
            </a:lnSpc>
            <a:spcBef>
              <a:spcPct val="0"/>
            </a:spcBef>
            <a:spcAft>
              <a:spcPct val="35000"/>
            </a:spcAft>
            <a:buNone/>
          </a:pPr>
          <a:r>
            <a:rPr lang="en-GB" sz="1800" kern="1200" dirty="0"/>
            <a:t>BVI</a:t>
          </a:r>
        </a:p>
        <a:p>
          <a:pPr marL="114300" lvl="1" indent="-114300" algn="l" defTabSz="622300">
            <a:lnSpc>
              <a:spcPct val="90000"/>
            </a:lnSpc>
            <a:spcBef>
              <a:spcPct val="0"/>
            </a:spcBef>
            <a:spcAft>
              <a:spcPct val="15000"/>
            </a:spcAft>
            <a:buChar char="•"/>
          </a:pPr>
          <a:r>
            <a:rPr lang="en-GB" sz="1400" kern="1200" dirty="0"/>
            <a:t>Ownership or transfers of assets</a:t>
          </a:r>
        </a:p>
        <a:p>
          <a:pPr marL="114300" lvl="1" indent="-114300" algn="l" defTabSz="622300">
            <a:lnSpc>
              <a:spcPct val="90000"/>
            </a:lnSpc>
            <a:spcBef>
              <a:spcPct val="0"/>
            </a:spcBef>
            <a:spcAft>
              <a:spcPct val="15000"/>
            </a:spcAft>
            <a:buChar char="•"/>
          </a:pPr>
          <a:r>
            <a:rPr lang="en-GB" sz="1400" kern="1200" dirty="0"/>
            <a:t>Money laundering networks</a:t>
          </a:r>
        </a:p>
        <a:p>
          <a:pPr marL="114300" lvl="1" indent="-114300" algn="l" defTabSz="622300">
            <a:lnSpc>
              <a:spcPct val="90000"/>
            </a:lnSpc>
            <a:spcBef>
              <a:spcPct val="0"/>
            </a:spcBef>
            <a:spcAft>
              <a:spcPct val="15000"/>
            </a:spcAft>
            <a:buChar char="•"/>
          </a:pPr>
          <a:r>
            <a:rPr lang="en-GB" sz="1400" kern="1200" dirty="0"/>
            <a:t>Use of complex corporate structures</a:t>
          </a:r>
        </a:p>
      </dsp:txBody>
      <dsp:txXfrm rot="5400000">
        <a:off x="2007609" y="652700"/>
        <a:ext cx="1865774" cy="1958102"/>
      </dsp:txXfrm>
    </dsp:sp>
    <dsp:sp modelId="{0C56D14F-ADCD-49C6-B6B8-6C0CB484523E}">
      <dsp:nvSpPr>
        <dsp:cNvPr id="0" name=""/>
        <dsp:cNvSpPr/>
      </dsp:nvSpPr>
      <dsp:spPr>
        <a:xfrm rot="16200000">
          <a:off x="3314451" y="698864"/>
          <a:ext cx="3263504" cy="1865774"/>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7140" bIns="0" numCol="1" spcCol="1270" anchor="t" anchorCtr="0">
          <a:noAutofit/>
        </a:bodyPr>
        <a:lstStyle/>
        <a:p>
          <a:pPr marL="0" lvl="0" indent="0" algn="l" defTabSz="800100">
            <a:lnSpc>
              <a:spcPct val="90000"/>
            </a:lnSpc>
            <a:spcBef>
              <a:spcPct val="0"/>
            </a:spcBef>
            <a:spcAft>
              <a:spcPct val="35000"/>
            </a:spcAft>
            <a:buNone/>
          </a:pPr>
          <a:r>
            <a:rPr lang="en-GB" sz="1800" kern="1200" dirty="0"/>
            <a:t>Switzerland</a:t>
          </a:r>
        </a:p>
        <a:p>
          <a:pPr marL="114300" lvl="1" indent="-114300" algn="l" defTabSz="622300">
            <a:lnSpc>
              <a:spcPct val="90000"/>
            </a:lnSpc>
            <a:spcBef>
              <a:spcPct val="0"/>
            </a:spcBef>
            <a:spcAft>
              <a:spcPct val="15000"/>
            </a:spcAft>
            <a:buChar char="•"/>
          </a:pPr>
          <a:r>
            <a:rPr lang="en-GB" sz="1400" kern="1200" dirty="0"/>
            <a:t>Networks used to process funds of designated persons (DPs)</a:t>
          </a:r>
        </a:p>
        <a:p>
          <a:pPr marL="114300" lvl="1" indent="-114300" algn="l" defTabSz="622300">
            <a:lnSpc>
              <a:spcPct val="90000"/>
            </a:lnSpc>
            <a:spcBef>
              <a:spcPct val="0"/>
            </a:spcBef>
            <a:spcAft>
              <a:spcPct val="15000"/>
            </a:spcAft>
            <a:buChar char="•"/>
          </a:pPr>
          <a:r>
            <a:rPr lang="en-GB" sz="1400" kern="1200" dirty="0"/>
            <a:t>Non-resident banking</a:t>
          </a:r>
        </a:p>
      </dsp:txBody>
      <dsp:txXfrm rot="5400000">
        <a:off x="4013316" y="652700"/>
        <a:ext cx="1865774" cy="1958102"/>
      </dsp:txXfrm>
    </dsp:sp>
    <dsp:sp modelId="{329F7CC3-2D22-4F11-B277-AB5EC5C9D0CC}">
      <dsp:nvSpPr>
        <dsp:cNvPr id="0" name=""/>
        <dsp:cNvSpPr/>
      </dsp:nvSpPr>
      <dsp:spPr>
        <a:xfrm rot="16200000">
          <a:off x="5320159" y="698864"/>
          <a:ext cx="3263504" cy="1865774"/>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7140" bIns="0" numCol="1" spcCol="1270" anchor="t" anchorCtr="0">
          <a:noAutofit/>
        </a:bodyPr>
        <a:lstStyle/>
        <a:p>
          <a:pPr marL="0" lvl="0" indent="0" algn="l" defTabSz="800100">
            <a:lnSpc>
              <a:spcPct val="90000"/>
            </a:lnSpc>
            <a:spcBef>
              <a:spcPct val="0"/>
            </a:spcBef>
            <a:spcAft>
              <a:spcPct val="35000"/>
            </a:spcAft>
            <a:buNone/>
          </a:pPr>
          <a:r>
            <a:rPr lang="en-GB" sz="1800" kern="1200" dirty="0"/>
            <a:t>The Republic of Cyprus</a:t>
          </a:r>
        </a:p>
        <a:p>
          <a:pPr marL="114300" lvl="1" indent="-114300" algn="l" defTabSz="622300">
            <a:lnSpc>
              <a:spcPct val="90000"/>
            </a:lnSpc>
            <a:spcBef>
              <a:spcPct val="0"/>
            </a:spcBef>
            <a:spcAft>
              <a:spcPct val="15000"/>
            </a:spcAft>
            <a:buChar char="•"/>
          </a:pPr>
          <a:r>
            <a:rPr lang="en-GB" sz="1400" kern="1200" dirty="0"/>
            <a:t>Ownership or transfers of assets</a:t>
          </a:r>
        </a:p>
        <a:p>
          <a:pPr marL="114300" lvl="1" indent="-114300" algn="l" defTabSz="622300">
            <a:lnSpc>
              <a:spcPct val="90000"/>
            </a:lnSpc>
            <a:spcBef>
              <a:spcPct val="0"/>
            </a:spcBef>
            <a:spcAft>
              <a:spcPct val="15000"/>
            </a:spcAft>
            <a:buChar char="•"/>
          </a:pPr>
          <a:r>
            <a:rPr lang="en-GB" sz="1400" kern="1200" dirty="0"/>
            <a:t>Enabler activity</a:t>
          </a:r>
        </a:p>
        <a:p>
          <a:pPr marL="114300" lvl="1" indent="-114300" algn="l" defTabSz="622300">
            <a:lnSpc>
              <a:spcPct val="90000"/>
            </a:lnSpc>
            <a:spcBef>
              <a:spcPct val="0"/>
            </a:spcBef>
            <a:spcAft>
              <a:spcPct val="15000"/>
            </a:spcAft>
            <a:buChar char="•"/>
          </a:pPr>
          <a:r>
            <a:rPr lang="en-GB" sz="1400" kern="1200" dirty="0"/>
            <a:t>Use of complex corporate structures</a:t>
          </a:r>
        </a:p>
      </dsp:txBody>
      <dsp:txXfrm rot="5400000">
        <a:off x="6019024" y="652700"/>
        <a:ext cx="1865774" cy="195810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78D9DB-815A-4CF7-A724-52748911C14E}">
      <dsp:nvSpPr>
        <dsp:cNvPr id="0" name=""/>
        <dsp:cNvSpPr/>
      </dsp:nvSpPr>
      <dsp:spPr>
        <a:xfrm rot="16200000">
          <a:off x="-696963" y="698864"/>
          <a:ext cx="3263504" cy="1865774"/>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9885" bIns="0" numCol="1" spcCol="1270" anchor="t" anchorCtr="0">
          <a:noAutofit/>
        </a:bodyPr>
        <a:lstStyle/>
        <a:p>
          <a:pPr marL="0" lvl="0" indent="0" algn="l" defTabSz="755650">
            <a:lnSpc>
              <a:spcPct val="90000"/>
            </a:lnSpc>
            <a:spcBef>
              <a:spcPct val="0"/>
            </a:spcBef>
            <a:spcAft>
              <a:spcPct val="35000"/>
            </a:spcAft>
            <a:buNone/>
          </a:pPr>
          <a:r>
            <a:rPr lang="en-GB" sz="1700" kern="1200"/>
            <a:t>UAE</a:t>
          </a:r>
          <a:endParaRPr lang="en-GB" sz="1700" kern="1200" dirty="0"/>
        </a:p>
        <a:p>
          <a:pPr marL="114300" lvl="1" indent="-114300" algn="l" defTabSz="577850">
            <a:lnSpc>
              <a:spcPct val="90000"/>
            </a:lnSpc>
            <a:spcBef>
              <a:spcPct val="0"/>
            </a:spcBef>
            <a:spcAft>
              <a:spcPct val="15000"/>
            </a:spcAft>
            <a:buChar char="•"/>
          </a:pPr>
          <a:r>
            <a:rPr lang="en-GB" sz="1300" kern="1200" dirty="0"/>
            <a:t>Ownership or transfers of assets</a:t>
          </a:r>
        </a:p>
        <a:p>
          <a:pPr marL="114300" lvl="1" indent="-114300" algn="l" defTabSz="577850">
            <a:lnSpc>
              <a:spcPct val="90000"/>
            </a:lnSpc>
            <a:spcBef>
              <a:spcPct val="0"/>
            </a:spcBef>
            <a:spcAft>
              <a:spcPct val="15000"/>
            </a:spcAft>
            <a:buChar char="•"/>
          </a:pPr>
          <a:r>
            <a:rPr lang="en-GB" sz="1300" kern="1200" dirty="0"/>
            <a:t>Enabler activity</a:t>
          </a:r>
        </a:p>
        <a:p>
          <a:pPr marL="114300" lvl="1" indent="-114300" algn="l" defTabSz="577850">
            <a:lnSpc>
              <a:spcPct val="90000"/>
            </a:lnSpc>
            <a:spcBef>
              <a:spcPct val="0"/>
            </a:spcBef>
            <a:spcAft>
              <a:spcPct val="15000"/>
            </a:spcAft>
            <a:buChar char="•"/>
          </a:pPr>
          <a:r>
            <a:rPr lang="en-GB" sz="1300" kern="1200" dirty="0"/>
            <a:t>Networks used to process DP funds </a:t>
          </a:r>
        </a:p>
        <a:p>
          <a:pPr marL="114300" lvl="1" indent="-114300" algn="l" defTabSz="577850">
            <a:lnSpc>
              <a:spcPct val="90000"/>
            </a:lnSpc>
            <a:spcBef>
              <a:spcPct val="0"/>
            </a:spcBef>
            <a:spcAft>
              <a:spcPct val="15000"/>
            </a:spcAft>
            <a:buChar char="•"/>
          </a:pPr>
          <a:r>
            <a:rPr lang="en-GB" sz="1300" kern="1200" dirty="0"/>
            <a:t>‘Copycat’ companies</a:t>
          </a:r>
        </a:p>
        <a:p>
          <a:pPr marL="114300" lvl="1" indent="-114300" algn="l" defTabSz="577850">
            <a:lnSpc>
              <a:spcPct val="90000"/>
            </a:lnSpc>
            <a:spcBef>
              <a:spcPct val="0"/>
            </a:spcBef>
            <a:spcAft>
              <a:spcPct val="15000"/>
            </a:spcAft>
            <a:buChar char="•"/>
          </a:pPr>
          <a:r>
            <a:rPr lang="en-GB" sz="1300" kern="1200" dirty="0" err="1"/>
            <a:t>Cryptoasset</a:t>
          </a:r>
          <a:r>
            <a:rPr lang="en-GB" sz="1300" kern="1200" dirty="0"/>
            <a:t> transactions</a:t>
          </a:r>
        </a:p>
      </dsp:txBody>
      <dsp:txXfrm rot="5400000">
        <a:off x="1902" y="652700"/>
        <a:ext cx="1865774" cy="1958102"/>
      </dsp:txXfrm>
    </dsp:sp>
    <dsp:sp modelId="{8AD35910-D7B8-4F6C-93FE-F765F6D43104}">
      <dsp:nvSpPr>
        <dsp:cNvPr id="0" name=""/>
        <dsp:cNvSpPr/>
      </dsp:nvSpPr>
      <dsp:spPr>
        <a:xfrm rot="16200000">
          <a:off x="1308744" y="698864"/>
          <a:ext cx="3263504" cy="1865774"/>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9885" bIns="0" numCol="1" spcCol="1270" anchor="t" anchorCtr="0">
          <a:noAutofit/>
        </a:bodyPr>
        <a:lstStyle/>
        <a:p>
          <a:pPr marL="0" lvl="0" indent="0" algn="l" defTabSz="755650">
            <a:lnSpc>
              <a:spcPct val="90000"/>
            </a:lnSpc>
            <a:spcBef>
              <a:spcPct val="0"/>
            </a:spcBef>
            <a:spcAft>
              <a:spcPct val="35000"/>
            </a:spcAft>
            <a:buNone/>
          </a:pPr>
          <a:r>
            <a:rPr lang="en-GB" sz="1700" kern="1200" dirty="0"/>
            <a:t>Türkiye</a:t>
          </a:r>
        </a:p>
        <a:p>
          <a:pPr marL="114300" lvl="1" indent="-114300" algn="l" defTabSz="577850">
            <a:lnSpc>
              <a:spcPct val="90000"/>
            </a:lnSpc>
            <a:spcBef>
              <a:spcPct val="0"/>
            </a:spcBef>
            <a:spcAft>
              <a:spcPct val="15000"/>
            </a:spcAft>
            <a:buChar char="•"/>
          </a:pPr>
          <a:r>
            <a:rPr lang="en-GB" sz="1300" kern="1200" dirty="0"/>
            <a:t>Enabler activity</a:t>
          </a:r>
        </a:p>
        <a:p>
          <a:pPr marL="114300" lvl="1" indent="-114300" algn="l" defTabSz="577850">
            <a:lnSpc>
              <a:spcPct val="90000"/>
            </a:lnSpc>
            <a:spcBef>
              <a:spcPct val="0"/>
            </a:spcBef>
            <a:spcAft>
              <a:spcPct val="15000"/>
            </a:spcAft>
            <a:buChar char="•"/>
          </a:pPr>
          <a:r>
            <a:rPr lang="en-GB" sz="1300" kern="1200" dirty="0"/>
            <a:t>Maintenance and crewing of superyachts owned or controlled by Russian DPs</a:t>
          </a:r>
        </a:p>
        <a:p>
          <a:pPr marL="114300" lvl="1" indent="-114300" algn="l" defTabSz="577850">
            <a:lnSpc>
              <a:spcPct val="90000"/>
            </a:lnSpc>
            <a:spcBef>
              <a:spcPct val="0"/>
            </a:spcBef>
            <a:spcAft>
              <a:spcPct val="15000"/>
            </a:spcAft>
            <a:buChar char="•"/>
          </a:pPr>
          <a:r>
            <a:rPr lang="en-GB" sz="1300" kern="1200" dirty="0"/>
            <a:t>Non-resident banking</a:t>
          </a:r>
        </a:p>
      </dsp:txBody>
      <dsp:txXfrm rot="5400000">
        <a:off x="2007609" y="652700"/>
        <a:ext cx="1865774" cy="1958102"/>
      </dsp:txXfrm>
    </dsp:sp>
    <dsp:sp modelId="{C0D8AE71-1F23-4F73-A04D-D0854E49FF39}">
      <dsp:nvSpPr>
        <dsp:cNvPr id="0" name=""/>
        <dsp:cNvSpPr/>
      </dsp:nvSpPr>
      <dsp:spPr>
        <a:xfrm rot="16200000">
          <a:off x="3314451" y="698864"/>
          <a:ext cx="3263504" cy="1865774"/>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9885" bIns="0" numCol="1" spcCol="1270" anchor="t" anchorCtr="0">
          <a:noAutofit/>
        </a:bodyPr>
        <a:lstStyle/>
        <a:p>
          <a:pPr marL="0" lvl="0" indent="0" algn="l" defTabSz="755650">
            <a:lnSpc>
              <a:spcPct val="90000"/>
            </a:lnSpc>
            <a:spcBef>
              <a:spcPct val="0"/>
            </a:spcBef>
            <a:spcAft>
              <a:spcPct val="35000"/>
            </a:spcAft>
            <a:buNone/>
          </a:pPr>
          <a:r>
            <a:rPr lang="en-GB" sz="1700" kern="1200" dirty="0"/>
            <a:t>Cayman Islands</a:t>
          </a:r>
        </a:p>
        <a:p>
          <a:pPr marL="114300" lvl="1" indent="-114300" algn="l" defTabSz="577850">
            <a:lnSpc>
              <a:spcPct val="90000"/>
            </a:lnSpc>
            <a:spcBef>
              <a:spcPct val="0"/>
            </a:spcBef>
            <a:spcAft>
              <a:spcPct val="15000"/>
            </a:spcAft>
            <a:buChar char="•"/>
          </a:pPr>
          <a:r>
            <a:rPr lang="en-GB" sz="1300" kern="1200" dirty="0"/>
            <a:t>Offshore account payments</a:t>
          </a:r>
        </a:p>
        <a:p>
          <a:pPr marL="114300" lvl="1" indent="-114300" algn="l" defTabSz="577850">
            <a:lnSpc>
              <a:spcPct val="90000"/>
            </a:lnSpc>
            <a:spcBef>
              <a:spcPct val="0"/>
            </a:spcBef>
            <a:spcAft>
              <a:spcPct val="15000"/>
            </a:spcAft>
            <a:buChar char="•"/>
          </a:pPr>
          <a:r>
            <a:rPr lang="en-GB" sz="1300" kern="1200" dirty="0"/>
            <a:t>Enabler activity</a:t>
          </a:r>
        </a:p>
      </dsp:txBody>
      <dsp:txXfrm rot="5400000">
        <a:off x="4013316" y="652700"/>
        <a:ext cx="1865774" cy="1958102"/>
      </dsp:txXfrm>
    </dsp:sp>
    <dsp:sp modelId="{3C3E05FE-1715-47B3-ABC6-CD5A0C330AF7}">
      <dsp:nvSpPr>
        <dsp:cNvPr id="0" name=""/>
        <dsp:cNvSpPr/>
      </dsp:nvSpPr>
      <dsp:spPr>
        <a:xfrm rot="16200000">
          <a:off x="5320159" y="698864"/>
          <a:ext cx="3263504" cy="1865774"/>
        </a:xfrm>
        <a:prstGeom prst="flowChartManualOperation">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0" tIns="0" rIns="109885" bIns="0" numCol="1" spcCol="1270" anchor="t" anchorCtr="0">
          <a:noAutofit/>
        </a:bodyPr>
        <a:lstStyle/>
        <a:p>
          <a:pPr marL="0" lvl="0" indent="0" algn="l" defTabSz="755650">
            <a:lnSpc>
              <a:spcPct val="90000"/>
            </a:lnSpc>
            <a:spcBef>
              <a:spcPct val="0"/>
            </a:spcBef>
            <a:spcAft>
              <a:spcPct val="35000"/>
            </a:spcAft>
            <a:buNone/>
          </a:pPr>
          <a:r>
            <a:rPr lang="en-GB" sz="1700" kern="1200" dirty="0"/>
            <a:t>Notable mention:  Isle of Man/Guernsey</a:t>
          </a:r>
        </a:p>
        <a:p>
          <a:pPr marL="114300" lvl="1" indent="-114300" algn="l" defTabSz="577850">
            <a:lnSpc>
              <a:spcPct val="90000"/>
            </a:lnSpc>
            <a:spcBef>
              <a:spcPct val="0"/>
            </a:spcBef>
            <a:spcAft>
              <a:spcPct val="15000"/>
            </a:spcAft>
            <a:buChar char="•"/>
          </a:pPr>
          <a:r>
            <a:rPr lang="en-GB" sz="1300" kern="1200" dirty="0"/>
            <a:t>Increase in breach reports</a:t>
          </a:r>
        </a:p>
      </dsp:txBody>
      <dsp:txXfrm rot="5400000">
        <a:off x="6019024" y="652700"/>
        <a:ext cx="1865774" cy="195810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lgn="l">
              <a:defRPr sz="1200">
                <a:latin typeface="Arial" pitchFamily="34"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fld id="{F71937B9-9BEB-4715-9929-27D5D50C9E9C}" type="datetimeFigureOut">
              <a:rPr lang="en-US"/>
              <a:pPr>
                <a:defRPr/>
              </a:pPr>
              <a:t>3/18/2025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atin typeface="Arial" pitchFamily="34" charset="0"/>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45915B72-6729-4D09-98FB-FD8BA4F4A6E6}"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D27676-55A6-4761-8608-57B6108CC803}" type="datetimeFigureOut">
              <a:rPr lang="en-GB" smtClean="0"/>
              <a:t>18/03/2025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04FE36F-B076-4CD3-BAFE-3C47D2FEAA34}" type="slidenum">
              <a:rPr lang="en-GB" smtClean="0"/>
              <a:t>‹#›</a:t>
            </a:fld>
            <a:endParaRPr lang="en-GB"/>
          </a:p>
        </p:txBody>
      </p:sp>
    </p:spTree>
    <p:extLst>
      <p:ext uri="{BB962C8B-B14F-4D97-AF65-F5344CB8AC3E}">
        <p14:creationId xmlns:p14="http://schemas.microsoft.com/office/powerpoint/2010/main" val="447013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1 In 2022 We undertook a thematic review of law firm compliance with the financial sanctions regime. To learn from the firms active in sanctions work. </a:t>
            </a:r>
          </a:p>
          <a:p>
            <a:endParaRPr lang="en-GB" dirty="0"/>
          </a:p>
          <a:p>
            <a:r>
              <a:rPr lang="en-GB" dirty="0"/>
              <a:t>2 Published guidance  - Following the thematic review we issued guidance explaining the requirements of the financial sanctions legislation, setting out risks and red flags, and outlining what we think a good control framework looks like. </a:t>
            </a:r>
          </a:p>
          <a:p>
            <a:endParaRPr lang="en-GB" dirty="0"/>
          </a:p>
          <a:p>
            <a:r>
              <a:rPr lang="en-GB" dirty="0"/>
              <a:t>3– AML Proactive inspections – We introduced questions on sanctions screening into our proactive AML inspection programme.</a:t>
            </a:r>
          </a:p>
          <a:p>
            <a:r>
              <a:rPr lang="en-GB" dirty="0"/>
              <a:t>focus on the </a:t>
            </a:r>
            <a:r>
              <a:rPr lang="en-GB" dirty="0" err="1"/>
              <a:t>fwra</a:t>
            </a:r>
            <a:r>
              <a:rPr lang="en-GB" dirty="0"/>
              <a:t>, </a:t>
            </a:r>
            <a:r>
              <a:rPr lang="en-GB" dirty="0" err="1"/>
              <a:t>pcps</a:t>
            </a:r>
            <a:r>
              <a:rPr lang="en-GB" dirty="0"/>
              <a:t>, screening clients. </a:t>
            </a:r>
          </a:p>
          <a:p>
            <a:endParaRPr lang="en-GB" dirty="0"/>
          </a:p>
          <a:p>
            <a:r>
              <a:rPr lang="en-GB" dirty="0"/>
              <a:t>Data collection exercise - In 2022 we asked all the firms we supervise under the ML regs one question about sanctions asking if they had carried out any work for a sanctioned (</a:t>
            </a:r>
            <a:r>
              <a:rPr lang="en-GB" dirty="0" err="1"/>
              <a:t>ie</a:t>
            </a:r>
            <a:r>
              <a:rPr lang="en-GB" dirty="0"/>
              <a:t> they were sanctioned by the UK Government at the time of the work and not subsequently) individual or organisation, also known as a designated person.  The second online survey took place in May 2023 and involved more than 3,000 firms not in scope of the money laundering regulations.</a:t>
            </a:r>
          </a:p>
          <a:p>
            <a:r>
              <a:rPr lang="en-GB" dirty="0"/>
              <a:t>  because sanctions legislation applies to all law firms. The data we gathered was used to inform our proactive work in this reporting period. 3 - Carried out a data collection exercise in the summer of 2024 sent to all firms we regulate. It included details asking for any contact or involvement they have with the sanctions regime and any persons who are designated under it.</a:t>
            </a:r>
          </a:p>
          <a:p>
            <a:endParaRPr lang="en-GB" dirty="0"/>
          </a:p>
          <a:p>
            <a:r>
              <a:rPr lang="en-GB" dirty="0"/>
              <a:t>4 - Some of out key findings from the 2023 survey of firms we don’t supervise under the ML regs were – almost 1,700 firms did not do or were unsure if they did one or more of the following:</a:t>
            </a:r>
          </a:p>
          <a:p>
            <a:r>
              <a:rPr lang="en-GB" dirty="0"/>
              <a:t>identify their clients</a:t>
            </a:r>
          </a:p>
          <a:p>
            <a:r>
              <a:rPr lang="en-GB" dirty="0"/>
              <a:t>verify their clients' identities</a:t>
            </a:r>
          </a:p>
          <a:p>
            <a:r>
              <a:rPr lang="en-GB" dirty="0"/>
              <a:t>check source of funds</a:t>
            </a:r>
          </a:p>
          <a:p>
            <a:r>
              <a:rPr lang="en-GB" dirty="0"/>
              <a:t>check if a client was subject to sanctions.</a:t>
            </a:r>
          </a:p>
          <a:p>
            <a:r>
              <a:rPr lang="en-GB" dirty="0"/>
              <a:t>Over 1,000 firms had a greater risk of encountering a designated person. This was because they or their clients had a connection to a sanctioned country, or the services the firm provided, had greater exposure to sanctions risk. For example, trade and shipping.</a:t>
            </a:r>
          </a:p>
          <a:p>
            <a:r>
              <a:rPr lang="en-GB" dirty="0"/>
              <a:t>Twenty-six firms had dealt with a matter involving a designated person.</a:t>
            </a:r>
          </a:p>
          <a:p>
            <a:endParaRPr lang="en-GB" dirty="0"/>
          </a:p>
          <a:p>
            <a:r>
              <a:rPr lang="en-GB" dirty="0"/>
              <a:t>We sent the letter to firms we identified as having gaps in their controls – improvements suggested included completing a firm wide sanctions risk assessment and how to screen clients. </a:t>
            </a:r>
          </a:p>
          <a:p>
            <a:r>
              <a:rPr lang="en-GB" dirty="0"/>
              <a:t>We wrote to these firms because:</a:t>
            </a:r>
          </a:p>
          <a:p>
            <a:r>
              <a:rPr lang="en-GB" dirty="0"/>
              <a:t>conducting a sanctions FWRA can help a firm understand their exposure to the sanctions regime and determine what controls will mitigate those risks.</a:t>
            </a:r>
          </a:p>
          <a:p>
            <a:r>
              <a:rPr lang="en-GB" dirty="0"/>
              <a:t>failing to identify, verify or screen clients to check if they are a designated person increases the risk of inadvertently acting for a designated person and providing services that are not permissible.</a:t>
            </a:r>
          </a:p>
          <a:p>
            <a:r>
              <a:rPr lang="en-GB" dirty="0"/>
              <a:t>failing to carry out source of funds checks could mean a firm accepts payment from a designated person without a licence, which would breach the regime.</a:t>
            </a:r>
          </a:p>
          <a:p>
            <a:endParaRPr lang="en-GB" dirty="0"/>
          </a:p>
          <a:p>
            <a:r>
              <a:rPr lang="en-GB" dirty="0"/>
              <a:t>5- Sanctions inspections. 2023/204 – 55 firms inspected Sep 2023 and March 2024. A mixture of firms – some we supervise for AML and some we don’t. We have and will continue to update this guidance which includes case studies, red flags, reporting requirements and licences plus it includes links to external sources of info. </a:t>
            </a:r>
          </a:p>
          <a:p>
            <a:endParaRPr lang="en-GB" dirty="0"/>
          </a:p>
          <a:p>
            <a:r>
              <a:rPr lang="en-GB" dirty="0"/>
              <a:t>We are completing a further 46 inspections at the moment. </a:t>
            </a:r>
          </a:p>
          <a:p>
            <a:endParaRPr lang="en-GB" dirty="0"/>
          </a:p>
          <a:p>
            <a:endParaRPr lang="en-GB" dirty="0"/>
          </a:p>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A17DD523-24DE-4136-81BA-612B49F6DFB4}" type="slidenum">
              <a:rPr lang="en-GB" smtClean="0"/>
              <a:t>2</a:t>
            </a:fld>
            <a:endParaRPr lang="en-GB"/>
          </a:p>
        </p:txBody>
      </p:sp>
    </p:spTree>
    <p:extLst>
      <p:ext uri="{BB962C8B-B14F-4D97-AF65-F5344CB8AC3E}">
        <p14:creationId xmlns:p14="http://schemas.microsoft.com/office/powerpoint/2010/main" val="22319782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inspected 55 firms in total, this was made up of 37 firms who had declared they had acted for a designated person in the 2022 AML data collection survey and 18 from the 2023 sanctions survey. All types of firms were represented in the sample from small to large. </a:t>
            </a:r>
          </a:p>
          <a:p>
            <a:endParaRPr lang="en-GB" dirty="0"/>
          </a:p>
          <a:p>
            <a:r>
              <a:rPr lang="en-GB" dirty="0"/>
              <a:t>During the inspections we assessed:</a:t>
            </a:r>
          </a:p>
          <a:p>
            <a:endParaRPr lang="en-GB" dirty="0"/>
          </a:p>
          <a:p>
            <a:pPr marL="171450" indent="-171450">
              <a:buFont typeface="Arial" panose="020B0604020202020204" pitchFamily="34" charset="0"/>
              <a:buChar char="•"/>
            </a:pPr>
            <a:r>
              <a:rPr lang="en-GB" dirty="0"/>
              <a:t>the controls firms had in place to mitigate their sanctions risks</a:t>
            </a:r>
          </a:p>
          <a:p>
            <a:pPr marL="171450" indent="-171450">
              <a:buFont typeface="Arial" panose="020B0604020202020204" pitchFamily="34" charset="0"/>
              <a:buChar char="•"/>
            </a:pPr>
            <a:r>
              <a:rPr lang="en-GB" dirty="0"/>
              <a:t>compliance with the sanctions regime and reporting and licensing requirements set out by the Office of Financial Sanctions Implementation (OFSI).</a:t>
            </a:r>
          </a:p>
          <a:p>
            <a:pPr marL="171450" indent="-171450">
              <a:buFont typeface="Arial" panose="020B0604020202020204" pitchFamily="34" charset="0"/>
              <a:buChar char="•"/>
            </a:pPr>
            <a:endParaRPr lang="en-GB" dirty="0"/>
          </a:p>
          <a:p>
            <a:pPr marL="0" indent="0">
              <a:buFont typeface="Arial" panose="020B0604020202020204" pitchFamily="34" charset="0"/>
              <a:buNone/>
            </a:pPr>
            <a:r>
              <a:rPr lang="en-GB" dirty="0"/>
              <a:t>1- so their involvement with a designated person was incidental to their usual work. This shows why it is so important that all firms are screening clients for sanctions on an ongoing basis.</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Overall, we found firms had good controls in place. If we gave guidance to or engaged with a firm we always signposted them to our published sanctions guidance.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Where we engaged with firms, we asked them to complete follow up actions in one or more of the following areas:</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to amend their controls around client screening, to make improvements to their FWRA and policies, controls and procedures (PCPs), to provide training to their staff.</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Where we referred a firm for investigation, it was because we identified:</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late reporting on the use of a general licence – three firms only identified this issue when they were preparing matters for us to review on site.</a:t>
            </a:r>
          </a:p>
          <a:p>
            <a:pPr marL="0" indent="0">
              <a:buFont typeface="Arial" panose="020B0604020202020204" pitchFamily="34" charset="0"/>
              <a:buNone/>
            </a:pPr>
            <a:r>
              <a:rPr lang="en-GB" dirty="0"/>
              <a:t>a payment received from a designated person was not covered by a licence – again two firms only identified this issue when they were preparing matters for us to review on site.</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Where we identified a breach of a licence, we also ensured that all firms had made a report to OFSI.</a:t>
            </a:r>
          </a:p>
          <a:p>
            <a:pPr marL="0" indent="0">
              <a:buFont typeface="Arial" panose="020B0604020202020204" pitchFamily="34" charset="0"/>
              <a:buNone/>
            </a:pPr>
            <a:endParaRPr lang="en-GB"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A17DD523-24DE-4136-81BA-612B49F6DFB4}" type="slidenum">
              <a:rPr lang="en-GB" smtClean="0"/>
              <a:t>3</a:t>
            </a:fld>
            <a:endParaRPr lang="en-GB"/>
          </a:p>
        </p:txBody>
      </p:sp>
    </p:spTree>
    <p:extLst>
      <p:ext uri="{BB962C8B-B14F-4D97-AF65-F5344CB8AC3E}">
        <p14:creationId xmlns:p14="http://schemas.microsoft.com/office/powerpoint/2010/main" val="5275132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Sanctions Controls</a:t>
            </a:r>
          </a:p>
          <a:p>
            <a:endParaRPr lang="en-GB" dirty="0"/>
          </a:p>
          <a:p>
            <a:r>
              <a:rPr lang="en-GB" dirty="0"/>
              <a:t>We found all firms had considered the sanctions risks they faced, had implemented controls to manage those risks and demonstrated a commitment to prevent sanction breaches.</a:t>
            </a:r>
          </a:p>
          <a:p>
            <a:endParaRPr lang="en-GB" dirty="0"/>
          </a:p>
          <a:p>
            <a:r>
              <a:rPr lang="en-GB" dirty="0"/>
              <a:t>Sanctions legislation does not prescribe how compliance must be achieved, only that it must be. </a:t>
            </a:r>
          </a:p>
          <a:p>
            <a:endParaRPr lang="en-GB" dirty="0"/>
          </a:p>
          <a:p>
            <a:r>
              <a:rPr lang="en-GB" dirty="0"/>
              <a:t>Firms in scope of the MLR 2017 have a prescribed set of controls they must follow and are also helpful in managing sanctions risks.  It is not surprising that we found that firms in scope of the MLR 2017 used these controls more often than those who were not in scope.</a:t>
            </a:r>
          </a:p>
        </p:txBody>
      </p:sp>
      <p:sp>
        <p:nvSpPr>
          <p:cNvPr id="4" name="Slide Number Placeholder 3"/>
          <p:cNvSpPr>
            <a:spLocks noGrp="1"/>
          </p:cNvSpPr>
          <p:nvPr>
            <p:ph type="sldNum" sz="quarter" idx="5"/>
          </p:nvPr>
        </p:nvSpPr>
        <p:spPr/>
        <p:txBody>
          <a:bodyPr/>
          <a:lstStyle/>
          <a:p>
            <a:fld id="{A17DD523-24DE-4136-81BA-612B49F6DFB4}" type="slidenum">
              <a:rPr lang="en-GB" smtClean="0"/>
              <a:t>4</a:t>
            </a:fld>
            <a:endParaRPr lang="en-GB"/>
          </a:p>
        </p:txBody>
      </p:sp>
    </p:spTree>
    <p:extLst>
      <p:ext uri="{BB962C8B-B14F-4D97-AF65-F5344CB8AC3E}">
        <p14:creationId xmlns:p14="http://schemas.microsoft.com/office/powerpoint/2010/main" val="185460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7136B6-426A-ED4B-31C3-BB5DC1D05F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671B0D-9A42-9F92-7797-AC08E7A114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5D3EB2E-72C7-7972-FF63-5D83936247F3}"/>
              </a:ext>
            </a:extLst>
          </p:cNvPr>
          <p:cNvSpPr>
            <a:spLocks noGrp="1"/>
          </p:cNvSpPr>
          <p:nvPr>
            <p:ph type="body" idx="1"/>
          </p:nvPr>
        </p:nvSpPr>
        <p:spPr/>
        <p:txBody>
          <a:bodyPr/>
          <a:lstStyle/>
          <a:p>
            <a:pPr marL="0" indent="0">
              <a:buFont typeface="Arial" panose="020B0604020202020204" pitchFamily="34" charset="0"/>
              <a:buNone/>
            </a:pPr>
            <a:r>
              <a:rPr lang="en-GB" dirty="0"/>
              <a:t>During our inspections we were keen to hear from firms about the practical challenges they faced.  I’ve picked out three of the common themes on this slide.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Keeping up to date with - sanction regimes continue to broaden and change.  You may also need to consider the interplay between the UK, UN, USA, and European regimes. </a:t>
            </a:r>
            <a:r>
              <a:rPr lang="en-GB" b="1" dirty="0"/>
              <a:t>This is important because 36 of the 55 firms we inspected confirmed they had a client who became subject to sanctions part way through the retainer.</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Understanding ownership and control - The importance of checking ownership structures is shown by the fact that </a:t>
            </a:r>
            <a:r>
              <a:rPr lang="en-GB" b="1" dirty="0"/>
              <a:t>29 firms we inspected confirmed they had a client where a designated person had a minority shareholding or interest.</a:t>
            </a:r>
          </a:p>
          <a:p>
            <a:pPr marL="0" indent="0">
              <a:buFont typeface="Arial" panose="020B0604020202020204" pitchFamily="34" charset="0"/>
              <a:buNone/>
            </a:pPr>
            <a:endParaRPr lang="en-GB" b="1" dirty="0"/>
          </a:p>
          <a:p>
            <a:pPr marL="0" indent="0">
              <a:buFont typeface="Arial" panose="020B0604020202020204" pitchFamily="34" charset="0"/>
              <a:buNone/>
            </a:pPr>
            <a:r>
              <a:rPr lang="en-GB" dirty="0"/>
              <a:t>Although OFSI may grant a licence, firms may still need to engage with their bank or insurer to ensure the matter can progress as they may have a different risk threshold that is not simply having a licence from OFSI.</a:t>
            </a:r>
          </a:p>
        </p:txBody>
      </p:sp>
      <p:sp>
        <p:nvSpPr>
          <p:cNvPr id="4" name="Slide Number Placeholder 3">
            <a:extLst>
              <a:ext uri="{FF2B5EF4-FFF2-40B4-BE49-F238E27FC236}">
                <a16:creationId xmlns:a16="http://schemas.microsoft.com/office/drawing/2014/main" id="{5A178D28-3055-5B40-4877-E02A92201D24}"/>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7DD523-24DE-4136-81BA-612B49F6DFB4}"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8593930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F8987-8B1C-9DE9-3EEC-C50CA0588A2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2A4D83A-E06B-ADD0-3409-806C8F0A084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4490AE-ECF1-C90C-EA2C-2B50B7899A77}"/>
              </a:ext>
            </a:extLst>
          </p:cNvPr>
          <p:cNvSpPr>
            <a:spLocks noGrp="1"/>
          </p:cNvSpPr>
          <p:nvPr>
            <p:ph type="body" idx="1"/>
          </p:nvPr>
        </p:nvSpPr>
        <p:spPr/>
        <p:txBody>
          <a:bodyPr/>
          <a:lstStyle/>
          <a:p>
            <a:pPr marL="0" indent="0">
              <a:buFont typeface="Arial" panose="020B0604020202020204" pitchFamily="34" charset="0"/>
              <a:buNone/>
            </a:pPr>
            <a:endParaRPr lang="en-GB" dirty="0"/>
          </a:p>
          <a:p>
            <a:pPr marL="0" indent="0">
              <a:buFont typeface="Arial" panose="020B0604020202020204" pitchFamily="34" charset="0"/>
              <a:buNone/>
            </a:pPr>
            <a:r>
              <a:rPr lang="en-GB" dirty="0"/>
              <a:t>Firm wide risk assessment - to look at the overall risk picture assess the risk for your particular firm and how to mitigate any risks identified.  </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Policies - on what to do if they encounter a designated person, this was regardless of whether the firm assessed its risk as low or did not ordinarily provide sanctions advice. We saw examples where firms not actively providing sanctions advice unexpectedly encountered a designated person during the course of a matter.</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Screening – (including ultimate beneficial owners) and counterparties for sanctions.</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Training - to all staff at a level that was appropriate to their role.</a:t>
            </a:r>
          </a:p>
          <a:p>
            <a:pPr marL="0" indent="0">
              <a:buFont typeface="Arial" panose="020B0604020202020204" pitchFamily="34" charset="0"/>
              <a:buNone/>
            </a:pPr>
            <a:endParaRPr lang="en-GB" dirty="0"/>
          </a:p>
          <a:p>
            <a:pPr marL="0" indent="0">
              <a:buFont typeface="Arial" panose="020B0604020202020204" pitchFamily="34" charset="0"/>
              <a:buNone/>
            </a:pPr>
            <a:r>
              <a:rPr lang="en-GB" dirty="0"/>
              <a:t>For firms actively providing sanctions advice additional best practice seen on the ground were:</a:t>
            </a:r>
          </a:p>
          <a:p>
            <a:pPr marL="628650" lvl="1" indent="-171450">
              <a:buFont typeface="Arial" panose="020B0604020202020204" pitchFamily="34" charset="0"/>
              <a:buChar char="•"/>
            </a:pPr>
            <a:r>
              <a:rPr lang="en-GB" dirty="0"/>
              <a:t>Restricting advice to experts in the firm.</a:t>
            </a:r>
          </a:p>
          <a:p>
            <a:pPr marL="628650" lvl="1" indent="-171450">
              <a:buFont typeface="Arial" panose="020B0604020202020204" pitchFamily="34" charset="0"/>
              <a:buChar char="•"/>
            </a:pPr>
            <a:r>
              <a:rPr lang="en-GB" dirty="0"/>
              <a:t>Increased central oversight and controls on all sanctions matters with cooperation and coordination between matter experts, compliance teams, and finance teams.</a:t>
            </a:r>
          </a:p>
          <a:p>
            <a:pPr marL="628650" lvl="1" indent="-171450">
              <a:buFont typeface="Arial" panose="020B0604020202020204" pitchFamily="34" charset="0"/>
              <a:buChar char="•"/>
            </a:pPr>
            <a:r>
              <a:rPr lang="en-GB" dirty="0"/>
              <a:t>Specific procedures and controls in place to ensure they meet licence terms and conditions such as payment routes and reporting requirements.</a:t>
            </a:r>
          </a:p>
        </p:txBody>
      </p:sp>
      <p:sp>
        <p:nvSpPr>
          <p:cNvPr id="4" name="Slide Number Placeholder 3">
            <a:extLst>
              <a:ext uri="{FF2B5EF4-FFF2-40B4-BE49-F238E27FC236}">
                <a16:creationId xmlns:a16="http://schemas.microsoft.com/office/drawing/2014/main" id="{1020F223-F040-89E8-EDFA-557820A01AAE}"/>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17DD523-24DE-4136-81BA-612B49F6DFB4}"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9515945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something about TCSP guidance </a:t>
            </a:r>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A0666BB-C4D4-493D-AB2D-0B1939343EE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5222242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4420487" y="987574"/>
            <a:ext cx="4723507" cy="4155926"/>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0"/>
            <a:ext cx="9144000" cy="1020763"/>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7164388" y="176213"/>
            <a:ext cx="1655762" cy="661987"/>
          </a:xfrm>
          <a:prstGeom prst="rect">
            <a:avLst/>
          </a:prstGeom>
          <a:noFill/>
          <a:ln w="9525">
            <a:noFill/>
            <a:miter lim="800000"/>
            <a:headEnd/>
            <a:tailEnd/>
          </a:ln>
        </p:spPr>
      </p:pic>
      <p:sp>
        <p:nvSpPr>
          <p:cNvPr id="60418" name="Rectangle 2"/>
          <p:cNvSpPr>
            <a:spLocks noGrp="1" noChangeArrowheads="1"/>
          </p:cNvSpPr>
          <p:nvPr>
            <p:ph type="ctrTitle"/>
          </p:nvPr>
        </p:nvSpPr>
        <p:spPr>
          <a:xfrm>
            <a:off x="1692275" y="1491854"/>
            <a:ext cx="6694488" cy="1102519"/>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1763714" y="2842022"/>
            <a:ext cx="6624637" cy="131445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926" y="94060"/>
            <a:ext cx="1895475" cy="469225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331913" y="94060"/>
            <a:ext cx="5535612" cy="469225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2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331913" y="1428750"/>
            <a:ext cx="3714750"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199064" y="1428750"/>
            <a:ext cx="3716337" cy="3357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0"/>
            <a:ext cx="9144000" cy="1020763"/>
          </a:xfrm>
          <a:prstGeom prst="rect">
            <a:avLst/>
          </a:prstGeom>
          <a:noFill/>
          <a:ln w="9525">
            <a:noFill/>
            <a:miter lim="800000"/>
            <a:headEnd/>
            <a:tailEnd/>
          </a:ln>
        </p:spPr>
      </p:pic>
      <p:sp>
        <p:nvSpPr>
          <p:cNvPr id="1027" name="Rectangle 2"/>
          <p:cNvSpPr>
            <a:spLocks noGrp="1" noChangeArrowheads="1"/>
          </p:cNvSpPr>
          <p:nvPr>
            <p:ph type="title"/>
          </p:nvPr>
        </p:nvSpPr>
        <p:spPr bwMode="auto">
          <a:xfrm>
            <a:off x="250825" y="195263"/>
            <a:ext cx="489585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250825" y="1419225"/>
            <a:ext cx="8642350" cy="3357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7164388" y="176213"/>
            <a:ext cx="1655762" cy="661987"/>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71556916-3026-4832-9292-F5DD05CE6D2D}" type="slidenum">
              <a:rPr lang="en-GB" smtClean="0"/>
              <a:t>‹#›</a:t>
            </a:fld>
            <a:endParaRPr lang="en-GB"/>
          </a:p>
        </p:txBody>
      </p:sp>
      <p:sp>
        <p:nvSpPr>
          <p:cNvPr id="4" name="TextBox 3">
            <a:extLst>
              <a:ext uri="{FF2B5EF4-FFF2-40B4-BE49-F238E27FC236}">
                <a16:creationId xmlns:a16="http://schemas.microsoft.com/office/drawing/2014/main" id="{5A5AA5CF-82EC-DAC9-3E65-678EA2A8B11E}"/>
              </a:ext>
            </a:extLst>
          </p:cNvPr>
          <p:cNvSpPr txBox="1"/>
          <p:nvPr>
            <p:extLst>
              <p:ext uri="{1162E1C5-73C7-4A58-AE30-91384D911F3F}">
                <p184:classification xmlns:p184="http://schemas.microsoft.com/office/powerpoint/2018/4/main" val="hdr"/>
              </p:ext>
            </p:extLst>
          </p:nvPr>
        </p:nvSpPr>
        <p:spPr>
          <a:xfrm>
            <a:off x="4027488" y="63500"/>
            <a:ext cx="1127125" cy="167640"/>
          </a:xfrm>
          <a:prstGeom prst="rect">
            <a:avLst/>
          </a:prstGeom>
        </p:spPr>
        <p:txBody>
          <a:bodyPr horzOverflow="overflow" lIns="0" tIns="0" rIns="0" bIns="0">
            <a:spAutoFit/>
          </a:bodyPr>
          <a:lstStyle/>
          <a:p>
            <a:pPr algn="l"/>
            <a:r>
              <a:rPr lang="en-GB" sz="1100">
                <a:solidFill>
                  <a:srgbClr val="000000"/>
                </a:solidFill>
                <a:latin typeface="Arial" panose="020B0604020202020204" pitchFamily="34" charset="0"/>
                <a:cs typeface="Arial" panose="020B0604020202020204" pitchFamily="34" charset="0"/>
              </a:rPr>
              <a:t>Sensitivity: Public</a:t>
            </a:r>
          </a:p>
        </p:txBody>
      </p:sp>
    </p:spTree>
  </p:cSld>
  <p:clrMap bg1="lt1" tx1="dk1" bg2="lt2" tx2="dk2" accent1="accent1" accent2="accent2" accent3="accent3" accent4="accent4" accent5="accent5" accent6="accent6" hlink="hlink" folHlink="folHlink"/>
  <p:sldLayoutIdLst>
    <p:sldLayoutId id="2147483719"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Lst>
  <p:txStyles>
    <p:titleStyle>
      <a:lvl1pPr algn="l" rtl="0" eaLnBrk="1" fontAlgn="base" hangingPunct="1">
        <a:spcBef>
          <a:spcPct val="0"/>
        </a:spcBef>
        <a:spcAft>
          <a:spcPct val="0"/>
        </a:spcAft>
        <a:defRPr sz="3200">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3200">
          <a:solidFill>
            <a:schemeClr val="bg1"/>
          </a:solidFill>
          <a:latin typeface="Arial" charset="0"/>
          <a:ea typeface="ＭＳ Ｐゴシック" charset="0"/>
          <a:cs typeface="ＭＳ Ｐゴシック" charset="0"/>
        </a:defRPr>
      </a:lvl5pPr>
      <a:lvl6pPr marL="457200" algn="l" rtl="0" eaLnBrk="1" fontAlgn="base" hangingPunct="1">
        <a:spcBef>
          <a:spcPct val="0"/>
        </a:spcBef>
        <a:spcAft>
          <a:spcPct val="0"/>
        </a:spcAft>
        <a:defRPr sz="3200">
          <a:solidFill>
            <a:schemeClr val="tx2"/>
          </a:solidFill>
          <a:latin typeface="Arial" charset="0"/>
        </a:defRPr>
      </a:lvl6pPr>
      <a:lvl7pPr marL="914400" algn="l" rtl="0" eaLnBrk="1" fontAlgn="base" hangingPunct="1">
        <a:spcBef>
          <a:spcPct val="0"/>
        </a:spcBef>
        <a:spcAft>
          <a:spcPct val="0"/>
        </a:spcAft>
        <a:defRPr sz="3200">
          <a:solidFill>
            <a:schemeClr val="tx2"/>
          </a:solidFill>
          <a:latin typeface="Arial" charset="0"/>
        </a:defRPr>
      </a:lvl7pPr>
      <a:lvl8pPr marL="1371600" algn="l" rtl="0" eaLnBrk="1" fontAlgn="base" hangingPunct="1">
        <a:spcBef>
          <a:spcPct val="0"/>
        </a:spcBef>
        <a:spcAft>
          <a:spcPct val="0"/>
        </a:spcAft>
        <a:defRPr sz="3200">
          <a:solidFill>
            <a:schemeClr val="tx2"/>
          </a:solidFill>
          <a:latin typeface="Arial" charset="0"/>
        </a:defRPr>
      </a:lvl8pPr>
      <a:lvl9pPr marL="1828800" algn="l" rtl="0" eaLnBrk="1" fontAlgn="base" hangingPunct="1">
        <a:spcBef>
          <a:spcPct val="0"/>
        </a:spcBef>
        <a:spcAft>
          <a:spcPct val="0"/>
        </a:spcAft>
        <a:defRPr sz="3200">
          <a:solidFill>
            <a:schemeClr val="tx2"/>
          </a:solidFill>
          <a:latin typeface="Arial" charset="0"/>
        </a:defRPr>
      </a:lvl9pPr>
    </p:titleStyle>
    <p:bodyStyle>
      <a:lvl1pPr marL="342900" indent="-342900" algn="l" rtl="0" eaLnBrk="1" fontAlgn="base" hangingPunct="1">
        <a:spcBef>
          <a:spcPct val="20000"/>
        </a:spcBef>
        <a:spcAft>
          <a:spcPct val="0"/>
        </a:spcAft>
        <a:buClr>
          <a:srgbClr val="9E1B34"/>
        </a:buClr>
        <a:buChar char="•"/>
        <a:defRPr sz="2800">
          <a:solidFill>
            <a:srgbClr val="262626"/>
          </a:solidFill>
          <a:latin typeface="+mn-lt"/>
          <a:ea typeface="ＭＳ Ｐゴシック" charset="0"/>
          <a:cs typeface="ＭＳ Ｐゴシック" charset="0"/>
        </a:defRPr>
      </a:lvl1pPr>
      <a:lvl2pPr marL="742950" indent="-285750" algn="l" rtl="0" eaLnBrk="1" fontAlgn="base" hangingPunct="1">
        <a:spcBef>
          <a:spcPct val="20000"/>
        </a:spcBef>
        <a:spcAft>
          <a:spcPct val="0"/>
        </a:spcAft>
        <a:buClr>
          <a:srgbClr val="9E1B34"/>
        </a:buClr>
        <a:buChar char="–"/>
        <a:defRPr sz="2400">
          <a:solidFill>
            <a:srgbClr val="262626"/>
          </a:solidFill>
          <a:latin typeface="+mn-lt"/>
          <a:ea typeface="ＭＳ Ｐゴシック" charset="0"/>
        </a:defRPr>
      </a:lvl2pPr>
      <a:lvl3pPr marL="1143000" indent="-228600" algn="l" rtl="0" eaLnBrk="1" fontAlgn="base" hangingPunct="1">
        <a:spcBef>
          <a:spcPct val="20000"/>
        </a:spcBef>
        <a:spcAft>
          <a:spcPct val="0"/>
        </a:spcAft>
        <a:buClr>
          <a:srgbClr val="9E1B34"/>
        </a:buClr>
        <a:buChar char="•"/>
        <a:defRPr sz="2000">
          <a:solidFill>
            <a:srgbClr val="262626"/>
          </a:solidFill>
          <a:latin typeface="+mn-lt"/>
          <a:ea typeface="ＭＳ Ｐゴシック" charset="0"/>
        </a:defRPr>
      </a:lvl3pPr>
      <a:lvl4pPr marL="1600200" indent="-228600"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057400" indent="-228600" algn="l" rtl="0" eaLnBrk="1" fontAlgn="base" hangingPunct="1">
        <a:spcBef>
          <a:spcPct val="20000"/>
        </a:spcBef>
        <a:spcAft>
          <a:spcPct val="0"/>
        </a:spcAft>
        <a:buClr>
          <a:srgbClr val="9E1B34"/>
        </a:buClr>
        <a:buChar char="»"/>
        <a:defRPr sz="1600">
          <a:solidFill>
            <a:srgbClr val="262626"/>
          </a:solidFill>
          <a:latin typeface="+mn-lt"/>
          <a:ea typeface="ＭＳ Ｐゴシック" charset="0"/>
        </a:defRPr>
      </a:lvl5pPr>
      <a:lvl6pPr marL="2514600" indent="-228600" algn="l" rtl="0" eaLnBrk="1" fontAlgn="base" hangingPunct="1">
        <a:spcBef>
          <a:spcPct val="20000"/>
        </a:spcBef>
        <a:spcAft>
          <a:spcPct val="0"/>
        </a:spcAft>
        <a:buClr>
          <a:srgbClr val="9E1B34"/>
        </a:buClr>
        <a:buChar char="»"/>
        <a:defRPr sz="1600">
          <a:solidFill>
            <a:schemeClr val="tx1"/>
          </a:solidFill>
          <a:latin typeface="+mn-lt"/>
        </a:defRPr>
      </a:lvl6pPr>
      <a:lvl7pPr marL="2971800" indent="-228600" algn="l" rtl="0" eaLnBrk="1" fontAlgn="base" hangingPunct="1">
        <a:spcBef>
          <a:spcPct val="20000"/>
        </a:spcBef>
        <a:spcAft>
          <a:spcPct val="0"/>
        </a:spcAft>
        <a:buClr>
          <a:srgbClr val="9E1B34"/>
        </a:buClr>
        <a:buChar char="»"/>
        <a:defRPr sz="1600">
          <a:solidFill>
            <a:schemeClr val="tx1"/>
          </a:solidFill>
          <a:latin typeface="+mn-lt"/>
        </a:defRPr>
      </a:lvl7pPr>
      <a:lvl8pPr marL="3429000" indent="-228600" algn="l" rtl="0" eaLnBrk="1" fontAlgn="base" hangingPunct="1">
        <a:spcBef>
          <a:spcPct val="20000"/>
        </a:spcBef>
        <a:spcAft>
          <a:spcPct val="0"/>
        </a:spcAft>
        <a:buClr>
          <a:srgbClr val="9E1B34"/>
        </a:buClr>
        <a:buChar char="»"/>
        <a:defRPr sz="1600">
          <a:solidFill>
            <a:schemeClr val="tx1"/>
          </a:solidFill>
          <a:latin typeface="+mn-lt"/>
        </a:defRPr>
      </a:lvl8pPr>
      <a:lvl9pPr marL="3886200" indent="-228600" algn="l" rtl="0" eaLnBrk="1" fontAlgn="base" hangingPunct="1">
        <a:spcBef>
          <a:spcPct val="20000"/>
        </a:spcBef>
        <a:spcAft>
          <a:spcPct val="0"/>
        </a:spcAft>
        <a:buClr>
          <a:srgbClr val="9E1B34"/>
        </a:buClr>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sra.org.uk/sanction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www.gov.uk/guidance/uk-sanction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971600" y="875869"/>
            <a:ext cx="7560840" cy="1335841"/>
          </a:xfrm>
        </p:spPr>
        <p:txBody>
          <a:bodyPr/>
          <a:lstStyle/>
          <a:p>
            <a:pPr eaLnBrk="1" hangingPunct="1">
              <a:defRPr/>
            </a:pPr>
            <a:r>
              <a:rPr lang="en-US" b="1" i="0" dirty="0">
                <a:solidFill>
                  <a:schemeClr val="tx1"/>
                </a:solidFill>
                <a:effectLst/>
              </a:rPr>
              <a:t>Sanctions: Insights and updates</a:t>
            </a:r>
            <a:endParaRPr lang="en-GB" b="1" dirty="0">
              <a:solidFill>
                <a:schemeClr val="tx1"/>
              </a:solidFill>
              <a:ea typeface="ＭＳ Ｐゴシック" pitchFamily="34" charset="-128"/>
            </a:endParaRPr>
          </a:p>
        </p:txBody>
      </p:sp>
      <p:sp>
        <p:nvSpPr>
          <p:cNvPr id="3075" name="Rectangle 5"/>
          <p:cNvSpPr>
            <a:spLocks noGrp="1" noChangeArrowheads="1"/>
          </p:cNvSpPr>
          <p:nvPr>
            <p:ph type="subTitle" idx="1"/>
          </p:nvPr>
        </p:nvSpPr>
        <p:spPr>
          <a:xfrm>
            <a:off x="251520" y="2067694"/>
            <a:ext cx="8136903" cy="1656184"/>
          </a:xfrm>
        </p:spPr>
        <p:txBody>
          <a:bodyPr/>
          <a:lstStyle/>
          <a:p>
            <a:pPr algn="l"/>
            <a:r>
              <a:rPr lang="en-GB" sz="2200" dirty="0">
                <a:solidFill>
                  <a:srgbClr val="262626"/>
                </a:solidFill>
                <a:ea typeface="ＭＳ Ｐゴシック" pitchFamily="34" charset="-128"/>
              </a:rPr>
              <a:t>Ross Gillson, Head of AML Policy, SRA (Chair)</a:t>
            </a:r>
          </a:p>
          <a:p>
            <a:pPr algn="l" eaLnBrk="1" hangingPunct="1"/>
            <a:r>
              <a:rPr lang="en-GB" sz="2200" dirty="0">
                <a:solidFill>
                  <a:srgbClr val="262626"/>
                </a:solidFill>
                <a:ea typeface="ＭＳ Ｐゴシック" pitchFamily="34" charset="-128"/>
              </a:rPr>
              <a:t>Simon Buck, AML Regulatory Manager, SRA </a:t>
            </a:r>
          </a:p>
          <a:p>
            <a:pPr algn="l"/>
            <a:r>
              <a:rPr lang="en-GB" sz="2200" dirty="0">
                <a:solidFill>
                  <a:srgbClr val="262626"/>
                </a:solidFill>
                <a:ea typeface="ＭＳ Ｐゴシック" pitchFamily="34" charset="-128"/>
              </a:rPr>
              <a:t>Suzie Ogilvie, Independent legal adviser, Ogiro Risk LLP</a:t>
            </a:r>
          </a:p>
          <a:p>
            <a:pPr algn="l" eaLnBrk="1" hangingPunct="1"/>
            <a:endParaRPr lang="en-GB" sz="2000" dirty="0">
              <a:solidFill>
                <a:srgbClr val="262626"/>
              </a:solidFill>
              <a:ea typeface="ＭＳ Ｐゴシック" pitchFamily="34" charset="-128"/>
            </a:endParaRPr>
          </a:p>
          <a:p>
            <a:pPr algn="l" eaLnBrk="1" hangingPunct="1"/>
            <a:endParaRPr lang="en-GB" sz="2000" dirty="0">
              <a:solidFill>
                <a:srgbClr val="262626"/>
              </a:solidFill>
              <a:ea typeface="ＭＳ Ｐゴシック" pitchFamily="34" charset="-128"/>
            </a:endParaRPr>
          </a:p>
          <a:p>
            <a:pPr algn="l" eaLnBrk="1" hangingPunct="1"/>
            <a:endParaRPr lang="en-GB" sz="2000" dirty="0">
              <a:solidFill>
                <a:srgbClr val="262626"/>
              </a:solidFill>
              <a:ea typeface="ＭＳ Ｐゴシック" pitchFamily="34" charset="-128"/>
            </a:endParaRPr>
          </a:p>
          <a:p>
            <a:pPr algn="l" eaLnBrk="1" hangingPunct="1"/>
            <a:endParaRPr lang="en-GB" sz="2000" dirty="0">
              <a:solidFill>
                <a:srgbClr val="262626"/>
              </a:solidFill>
              <a:ea typeface="ＭＳ Ｐゴシック"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5DF915-7492-50AA-3C5F-35139B967113}"/>
              </a:ext>
            </a:extLst>
          </p:cNvPr>
          <p:cNvSpPr>
            <a:spLocks noGrp="1"/>
          </p:cNvSpPr>
          <p:nvPr>
            <p:ph type="title"/>
          </p:nvPr>
        </p:nvSpPr>
        <p:spPr>
          <a:xfrm>
            <a:off x="250824" y="195263"/>
            <a:ext cx="5977359" cy="857250"/>
          </a:xfrm>
        </p:spPr>
        <p:txBody>
          <a:bodyPr/>
          <a:lstStyle/>
          <a:p>
            <a:r>
              <a:rPr lang="en-GB" dirty="0"/>
              <a:t>OFSI ‘intermediary countries</a:t>
            </a:r>
          </a:p>
        </p:txBody>
      </p:sp>
      <p:graphicFrame>
        <p:nvGraphicFramePr>
          <p:cNvPr id="4" name="Content Placeholder 3">
            <a:extLst>
              <a:ext uri="{FF2B5EF4-FFF2-40B4-BE49-F238E27FC236}">
                <a16:creationId xmlns:a16="http://schemas.microsoft.com/office/drawing/2014/main" id="{46FEE3E3-C5F6-A125-F940-B821E738E890}"/>
              </a:ext>
            </a:extLst>
          </p:cNvPr>
          <p:cNvGraphicFramePr>
            <a:graphicFrameLocks noGrp="1"/>
          </p:cNvGraphicFramePr>
          <p:nvPr>
            <p:ph idx="1"/>
            <p:extLst>
              <p:ext uri="{D42A27DB-BD31-4B8C-83A1-F6EECF244321}">
                <p14:modId xmlns:p14="http://schemas.microsoft.com/office/powerpoint/2010/main" val="1037446447"/>
              </p:ext>
            </p:extLst>
          </p:nvPr>
        </p:nvGraphicFramePr>
        <p:xfrm>
          <a:off x="628650" y="1369219"/>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99715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E76AC-B640-E6BB-5BA8-B0923B6C6C0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5B503FB-DA4F-33D6-E1B2-1F9DAFBEBDAF}"/>
              </a:ext>
            </a:extLst>
          </p:cNvPr>
          <p:cNvSpPr>
            <a:spLocks noGrp="1"/>
          </p:cNvSpPr>
          <p:nvPr>
            <p:ph type="title"/>
          </p:nvPr>
        </p:nvSpPr>
        <p:spPr>
          <a:xfrm>
            <a:off x="250824" y="195263"/>
            <a:ext cx="6265391" cy="857250"/>
          </a:xfrm>
        </p:spPr>
        <p:txBody>
          <a:bodyPr/>
          <a:lstStyle/>
          <a:p>
            <a:r>
              <a:rPr lang="en-GB" dirty="0"/>
              <a:t>OFSI ‘intermediary countries’</a:t>
            </a:r>
          </a:p>
        </p:txBody>
      </p:sp>
      <p:graphicFrame>
        <p:nvGraphicFramePr>
          <p:cNvPr id="4" name="Content Placeholder 3">
            <a:extLst>
              <a:ext uri="{FF2B5EF4-FFF2-40B4-BE49-F238E27FC236}">
                <a16:creationId xmlns:a16="http://schemas.microsoft.com/office/drawing/2014/main" id="{AECE31F5-258D-28D2-0ECB-3CC5C7E5D8F4}"/>
              </a:ext>
            </a:extLst>
          </p:cNvPr>
          <p:cNvGraphicFramePr>
            <a:graphicFrameLocks noGrp="1"/>
          </p:cNvGraphicFramePr>
          <p:nvPr>
            <p:ph idx="1"/>
            <p:extLst>
              <p:ext uri="{D42A27DB-BD31-4B8C-83A1-F6EECF244321}">
                <p14:modId xmlns:p14="http://schemas.microsoft.com/office/powerpoint/2010/main" val="842772982"/>
              </p:ext>
            </p:extLst>
          </p:nvPr>
        </p:nvGraphicFramePr>
        <p:xfrm>
          <a:off x="628650" y="1369219"/>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92211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3E8AE-8F0A-3CDA-11A3-EA3CF5E923CF}"/>
              </a:ext>
            </a:extLst>
          </p:cNvPr>
          <p:cNvSpPr>
            <a:spLocks noGrp="1"/>
          </p:cNvSpPr>
          <p:nvPr>
            <p:ph type="title"/>
          </p:nvPr>
        </p:nvSpPr>
        <p:spPr/>
        <p:txBody>
          <a:bodyPr/>
          <a:lstStyle/>
          <a:p>
            <a:r>
              <a:rPr lang="en-GB" dirty="0"/>
              <a:t>Some final updates</a:t>
            </a:r>
          </a:p>
        </p:txBody>
      </p:sp>
      <p:sp>
        <p:nvSpPr>
          <p:cNvPr id="3" name="Content Placeholder 2">
            <a:extLst>
              <a:ext uri="{FF2B5EF4-FFF2-40B4-BE49-F238E27FC236}">
                <a16:creationId xmlns:a16="http://schemas.microsoft.com/office/drawing/2014/main" id="{DDEB85FD-0C16-52BF-A726-8581357A6F06}"/>
              </a:ext>
            </a:extLst>
          </p:cNvPr>
          <p:cNvSpPr>
            <a:spLocks noGrp="1"/>
          </p:cNvSpPr>
          <p:nvPr>
            <p:ph idx="1"/>
          </p:nvPr>
        </p:nvSpPr>
        <p:spPr/>
        <p:txBody>
          <a:bodyPr/>
          <a:lstStyle/>
          <a:p>
            <a:r>
              <a:rPr lang="en-GB" dirty="0"/>
              <a:t>Designation of Blood &amp; Honour – a domestic far-right terror organisation</a:t>
            </a:r>
          </a:p>
          <a:p>
            <a:endParaRPr lang="en-GB" dirty="0"/>
          </a:p>
          <a:p>
            <a:r>
              <a:rPr lang="en-GB" dirty="0"/>
              <a:t>Setup of the Office for Trade Sanctions Implementation (OTSI) </a:t>
            </a:r>
          </a:p>
          <a:p>
            <a:endParaRPr lang="en-GB" dirty="0"/>
          </a:p>
          <a:p>
            <a:r>
              <a:rPr lang="en-GB" dirty="0"/>
              <a:t>Legal Sector Threat Assessment – builds on financial sanctions</a:t>
            </a:r>
          </a:p>
        </p:txBody>
      </p:sp>
    </p:spTree>
    <p:extLst>
      <p:ext uri="{BB962C8B-B14F-4D97-AF65-F5344CB8AC3E}">
        <p14:creationId xmlns:p14="http://schemas.microsoft.com/office/powerpoint/2010/main" val="17886849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7DD998-4358-E626-A30B-6395C21A65B0}"/>
              </a:ext>
            </a:extLst>
          </p:cNvPr>
          <p:cNvSpPr>
            <a:spLocks noGrp="1"/>
          </p:cNvSpPr>
          <p:nvPr>
            <p:ph type="title"/>
          </p:nvPr>
        </p:nvSpPr>
        <p:spPr/>
        <p:txBody>
          <a:bodyPr/>
          <a:lstStyle/>
          <a:p>
            <a:r>
              <a:rPr lang="en-GB" dirty="0"/>
              <a:t>More information </a:t>
            </a:r>
          </a:p>
        </p:txBody>
      </p:sp>
      <p:sp>
        <p:nvSpPr>
          <p:cNvPr id="3" name="Content Placeholder 2">
            <a:extLst>
              <a:ext uri="{FF2B5EF4-FFF2-40B4-BE49-F238E27FC236}">
                <a16:creationId xmlns:a16="http://schemas.microsoft.com/office/drawing/2014/main" id="{E016FD2D-D297-A322-3059-023D8F9F3A38}"/>
              </a:ext>
            </a:extLst>
          </p:cNvPr>
          <p:cNvSpPr>
            <a:spLocks noGrp="1"/>
          </p:cNvSpPr>
          <p:nvPr>
            <p:ph idx="1"/>
          </p:nvPr>
        </p:nvSpPr>
        <p:spPr>
          <a:xfrm>
            <a:off x="250825" y="1203598"/>
            <a:ext cx="8642350" cy="3357563"/>
          </a:xfrm>
        </p:spPr>
        <p:txBody>
          <a:bodyPr/>
          <a:lstStyle/>
          <a:p>
            <a:pPr marL="0" indent="0">
              <a:buNone/>
            </a:pPr>
            <a:endParaRPr lang="en-GB" dirty="0">
              <a:solidFill>
                <a:schemeClr val="accent6">
                  <a:lumMod val="60000"/>
                  <a:lumOff val="40000"/>
                </a:schemeClr>
              </a:solidFill>
              <a:hlinkClick r:id="rId3">
                <a:extLst>
                  <a:ext uri="{A12FA001-AC4F-418D-AE19-62706E023703}">
                    <ahyp:hlinkClr xmlns:ahyp="http://schemas.microsoft.com/office/drawing/2018/hyperlinkcolor" val="tx"/>
                  </a:ext>
                </a:extLst>
              </a:hlinkClick>
            </a:endParaRPr>
          </a:p>
          <a:p>
            <a:pPr marL="0" indent="0">
              <a:buNone/>
            </a:pPr>
            <a:r>
              <a:rPr lang="en-GB" dirty="0">
                <a:solidFill>
                  <a:schemeClr val="accent6">
                    <a:lumMod val="60000"/>
                    <a:lumOff val="40000"/>
                  </a:schemeClr>
                </a:solidFill>
                <a:hlinkClick r:id="rId3">
                  <a:extLst>
                    <a:ext uri="{A12FA001-AC4F-418D-AE19-62706E023703}">
                      <ahyp:hlinkClr xmlns:ahyp="http://schemas.microsoft.com/office/drawing/2018/hyperlinkcolor" val="tx"/>
                    </a:ext>
                  </a:extLst>
                </a:hlinkClick>
              </a:rPr>
              <a:t>sra.org.uk/sanctions</a:t>
            </a:r>
            <a:r>
              <a:rPr lang="en-GB" dirty="0">
                <a:solidFill>
                  <a:schemeClr val="accent6">
                    <a:lumMod val="60000"/>
                    <a:lumOff val="40000"/>
                  </a:schemeClr>
                </a:solidFill>
              </a:rPr>
              <a:t> </a:t>
            </a:r>
          </a:p>
          <a:p>
            <a:pPr marL="0" indent="0">
              <a:buNone/>
            </a:pPr>
            <a:endParaRPr lang="en-GB" dirty="0">
              <a:solidFill>
                <a:schemeClr val="accent6">
                  <a:lumMod val="60000"/>
                  <a:lumOff val="40000"/>
                </a:schemeClr>
              </a:solidFill>
            </a:endParaRPr>
          </a:p>
          <a:p>
            <a:pPr marL="0" indent="0">
              <a:buNone/>
            </a:pPr>
            <a:r>
              <a:rPr lang="en-GB" dirty="0">
                <a:solidFill>
                  <a:schemeClr val="accent6">
                    <a:lumMod val="60000"/>
                    <a:lumOff val="40000"/>
                  </a:schemeClr>
                </a:solidFill>
                <a:hlinkClick r:id="rId4">
                  <a:extLst>
                    <a:ext uri="{A12FA001-AC4F-418D-AE19-62706E023703}">
                      <ahyp:hlinkClr xmlns:ahyp="http://schemas.microsoft.com/office/drawing/2018/hyperlinkcolor" val="tx"/>
                    </a:ext>
                  </a:extLst>
                </a:hlinkClick>
              </a:rPr>
              <a:t>gov.uk/guidance/uk-sanctions</a:t>
            </a:r>
            <a:r>
              <a:rPr lang="en-GB" dirty="0">
                <a:solidFill>
                  <a:schemeClr val="accent6">
                    <a:lumMod val="60000"/>
                    <a:lumOff val="40000"/>
                  </a:schemeClr>
                </a:solidFill>
              </a:rPr>
              <a:t> </a:t>
            </a:r>
          </a:p>
          <a:p>
            <a:endParaRPr lang="en-GB" dirty="0"/>
          </a:p>
        </p:txBody>
      </p:sp>
    </p:spTree>
    <p:extLst>
      <p:ext uri="{BB962C8B-B14F-4D97-AF65-F5344CB8AC3E}">
        <p14:creationId xmlns:p14="http://schemas.microsoft.com/office/powerpoint/2010/main" val="1076455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2EBBD-E593-1DDE-0EA4-00EB1F940E4C}"/>
              </a:ext>
            </a:extLst>
          </p:cNvPr>
          <p:cNvSpPr>
            <a:spLocks noGrp="1"/>
          </p:cNvSpPr>
          <p:nvPr>
            <p:ph type="title"/>
          </p:nvPr>
        </p:nvSpPr>
        <p:spPr>
          <a:xfrm>
            <a:off x="250825" y="195263"/>
            <a:ext cx="6286163" cy="857250"/>
          </a:xfrm>
        </p:spPr>
        <p:txBody>
          <a:bodyPr/>
          <a:lstStyle/>
          <a:p>
            <a:r>
              <a:rPr lang="en-GB" dirty="0"/>
              <a:t>What actions have we taken?</a:t>
            </a:r>
          </a:p>
        </p:txBody>
      </p:sp>
      <p:sp>
        <p:nvSpPr>
          <p:cNvPr id="3" name="Content Placeholder 2">
            <a:extLst>
              <a:ext uri="{FF2B5EF4-FFF2-40B4-BE49-F238E27FC236}">
                <a16:creationId xmlns:a16="http://schemas.microsoft.com/office/drawing/2014/main" id="{2882EC02-AC7B-1A01-C395-1D3B301307AF}"/>
              </a:ext>
            </a:extLst>
          </p:cNvPr>
          <p:cNvSpPr>
            <a:spLocks noGrp="1"/>
          </p:cNvSpPr>
          <p:nvPr>
            <p:ph idx="1"/>
          </p:nvPr>
        </p:nvSpPr>
        <p:spPr>
          <a:xfrm>
            <a:off x="250825" y="1491630"/>
            <a:ext cx="8642350" cy="3357563"/>
          </a:xfrm>
        </p:spPr>
        <p:txBody>
          <a:bodyPr/>
          <a:lstStyle/>
          <a:p>
            <a:r>
              <a:rPr lang="en-GB" dirty="0"/>
              <a:t>Completed a thematic review</a:t>
            </a:r>
          </a:p>
          <a:p>
            <a:r>
              <a:rPr lang="en-GB" dirty="0"/>
              <a:t>Published guidance</a:t>
            </a:r>
          </a:p>
          <a:p>
            <a:r>
              <a:rPr lang="en-GB" dirty="0"/>
              <a:t>Included sanctions questions in our AML proactive inspection programme</a:t>
            </a:r>
          </a:p>
          <a:p>
            <a:r>
              <a:rPr lang="en-GB" dirty="0"/>
              <a:t>Wrote to 1,076 firms in January 2024 with controls guidance</a:t>
            </a:r>
          </a:p>
          <a:p>
            <a:r>
              <a:rPr lang="en-GB" dirty="0"/>
              <a:t>Instigated a sanction’s proactive inspection programme</a:t>
            </a:r>
          </a:p>
          <a:p>
            <a:endParaRPr lang="en-GB" dirty="0"/>
          </a:p>
          <a:p>
            <a:pPr marL="0" indent="0">
              <a:buNone/>
            </a:pPr>
            <a:endParaRPr lang="en-GB" dirty="0"/>
          </a:p>
          <a:p>
            <a:endParaRPr lang="en-GB" dirty="0"/>
          </a:p>
        </p:txBody>
      </p:sp>
    </p:spTree>
    <p:extLst>
      <p:ext uri="{BB962C8B-B14F-4D97-AF65-F5344CB8AC3E}">
        <p14:creationId xmlns:p14="http://schemas.microsoft.com/office/powerpoint/2010/main" val="1437004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dirty="0">
                <a:ea typeface="ＭＳ Ｐゴシック" pitchFamily="34" charset="-128"/>
              </a:rPr>
              <a:t>Inspection findings</a:t>
            </a:r>
          </a:p>
        </p:txBody>
      </p:sp>
      <p:sp>
        <p:nvSpPr>
          <p:cNvPr id="3" name="Rectangle 1">
            <a:extLst>
              <a:ext uri="{FF2B5EF4-FFF2-40B4-BE49-F238E27FC236}">
                <a16:creationId xmlns:a16="http://schemas.microsoft.com/office/drawing/2014/main" id="{098E7C57-B3A0-54FD-410E-F7E4966D1479}"/>
              </a:ext>
            </a:extLst>
          </p:cNvPr>
          <p:cNvSpPr>
            <a:spLocks noChangeArrowheads="1"/>
          </p:cNvSpPr>
          <p:nvPr/>
        </p:nvSpPr>
        <p:spPr bwMode="auto">
          <a:xfrm>
            <a:off x="1" y="67575"/>
            <a:ext cx="168957"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algn="l" defTabSz="685800" eaLnBrk="0" hangingPunct="0"/>
            <a:r>
              <a:rPr lang="en-US" altLang="en-US" sz="900" dirty="0">
                <a:solidFill>
                  <a:srgbClr val="212529"/>
                </a:solidFill>
                <a:latin typeface="Open Sans" panose="020B0606030504020204" pitchFamily="34" charset="0"/>
                <a:cs typeface="Open Sans" panose="020B0606030504020204" pitchFamily="34" charset="0"/>
              </a:rPr>
              <a:t>.</a:t>
            </a:r>
            <a:endParaRPr lang="en-US" altLang="en-US" sz="1350" dirty="0">
              <a:latin typeface="Arial" panose="020B0604020202020204" pitchFamily="34" charset="0"/>
            </a:endParaRPr>
          </a:p>
        </p:txBody>
      </p:sp>
      <p:sp>
        <p:nvSpPr>
          <p:cNvPr id="5" name="Content Placeholder 4">
            <a:extLst>
              <a:ext uri="{FF2B5EF4-FFF2-40B4-BE49-F238E27FC236}">
                <a16:creationId xmlns:a16="http://schemas.microsoft.com/office/drawing/2014/main" id="{C8B06073-F55E-1D24-E98B-1EEDBE4EBEC2}"/>
              </a:ext>
            </a:extLst>
          </p:cNvPr>
          <p:cNvSpPr>
            <a:spLocks noGrp="1"/>
          </p:cNvSpPr>
          <p:nvPr>
            <p:ph idx="1"/>
          </p:nvPr>
        </p:nvSpPr>
        <p:spPr/>
        <p:txBody>
          <a:bodyPr/>
          <a:lstStyle/>
          <a:p>
            <a:r>
              <a:rPr lang="en-GB" dirty="0"/>
              <a:t>25% (14 out of 55) firms did not actively provide sanctions advice</a:t>
            </a:r>
          </a:p>
          <a:p>
            <a:r>
              <a:rPr lang="en-GB" dirty="0"/>
              <a:t>Overall, we found firms had good controls in place</a:t>
            </a:r>
          </a:p>
          <a:p>
            <a:r>
              <a:rPr lang="en-GB" dirty="0"/>
              <a:t>We signposted firms to our published sanctions guidance</a:t>
            </a:r>
          </a:p>
          <a:p>
            <a:r>
              <a:rPr lang="en-GB" dirty="0"/>
              <a:t>We engaged with six firms</a:t>
            </a:r>
          </a:p>
          <a:p>
            <a:r>
              <a:rPr lang="en-GB" dirty="0"/>
              <a:t>We had to refer nine firms for further investigation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63BDF-F257-858C-A782-BEFD00FD94B8}"/>
              </a:ext>
            </a:extLst>
          </p:cNvPr>
          <p:cNvSpPr>
            <a:spLocks noGrp="1"/>
          </p:cNvSpPr>
          <p:nvPr>
            <p:ph type="title"/>
          </p:nvPr>
        </p:nvSpPr>
        <p:spPr/>
        <p:txBody>
          <a:bodyPr/>
          <a:lstStyle/>
          <a:p>
            <a:r>
              <a:rPr lang="en-GB" dirty="0"/>
              <a:t>More inspection findings</a:t>
            </a:r>
          </a:p>
        </p:txBody>
      </p:sp>
      <p:graphicFrame>
        <p:nvGraphicFramePr>
          <p:cNvPr id="4" name="Content Placeholder 3">
            <a:extLst>
              <a:ext uri="{FF2B5EF4-FFF2-40B4-BE49-F238E27FC236}">
                <a16:creationId xmlns:a16="http://schemas.microsoft.com/office/drawing/2014/main" id="{48575D71-BF1F-6EB3-FAE8-2FFFE6029C68}"/>
              </a:ext>
            </a:extLst>
          </p:cNvPr>
          <p:cNvGraphicFramePr>
            <a:graphicFrameLocks noGrp="1"/>
          </p:cNvGraphicFramePr>
          <p:nvPr>
            <p:ph idx="1"/>
            <p:extLst>
              <p:ext uri="{D42A27DB-BD31-4B8C-83A1-F6EECF244321}">
                <p14:modId xmlns:p14="http://schemas.microsoft.com/office/powerpoint/2010/main" val="1024136350"/>
              </p:ext>
            </p:extLst>
          </p:nvPr>
        </p:nvGraphicFramePr>
        <p:xfrm>
          <a:off x="395536" y="1203598"/>
          <a:ext cx="8352928" cy="3652371"/>
        </p:xfrm>
        <a:graphic>
          <a:graphicData uri="http://schemas.openxmlformats.org/drawingml/2006/table">
            <a:tbl>
              <a:tblPr/>
              <a:tblGrid>
                <a:gridCol w="4176464">
                  <a:extLst>
                    <a:ext uri="{9D8B030D-6E8A-4147-A177-3AD203B41FA5}">
                      <a16:colId xmlns:a16="http://schemas.microsoft.com/office/drawing/2014/main" val="2103123519"/>
                    </a:ext>
                  </a:extLst>
                </a:gridCol>
                <a:gridCol w="4176464">
                  <a:extLst>
                    <a:ext uri="{9D8B030D-6E8A-4147-A177-3AD203B41FA5}">
                      <a16:colId xmlns:a16="http://schemas.microsoft.com/office/drawing/2014/main" val="2672706038"/>
                    </a:ext>
                  </a:extLst>
                </a:gridCol>
              </a:tblGrid>
              <a:tr h="638364">
                <a:tc>
                  <a:txBody>
                    <a:bodyPr/>
                    <a:lstStyle/>
                    <a:p>
                      <a:pPr algn="l"/>
                      <a:r>
                        <a:rPr lang="en-GB" sz="1800" dirty="0">
                          <a:solidFill>
                            <a:schemeClr val="bg1"/>
                          </a:solidFill>
                          <a:effectLst/>
                        </a:rPr>
                        <a:t>Firms we supervise under the MLR 2017 (37 firms)</a:t>
                      </a:r>
                    </a:p>
                  </a:txBody>
                  <a:tcPr marL="71438" marR="71438"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B50038"/>
                    </a:solidFill>
                  </a:tcPr>
                </a:tc>
                <a:tc>
                  <a:txBody>
                    <a:bodyPr/>
                    <a:lstStyle/>
                    <a:p>
                      <a:pPr algn="l"/>
                      <a:r>
                        <a:rPr lang="en-GB" sz="1800" dirty="0">
                          <a:solidFill>
                            <a:schemeClr val="bg1"/>
                          </a:solidFill>
                          <a:effectLst/>
                        </a:rPr>
                        <a:t>Firms we do not supervise under the MLR 2017 (18 firms)</a:t>
                      </a:r>
                    </a:p>
                  </a:txBody>
                  <a:tcPr marL="71438" marR="71438"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B50038"/>
                    </a:solidFill>
                  </a:tcPr>
                </a:tc>
                <a:extLst>
                  <a:ext uri="{0D108BD9-81ED-4DB2-BD59-A6C34878D82A}">
                    <a16:rowId xmlns:a16="http://schemas.microsoft.com/office/drawing/2014/main" val="101804897"/>
                  </a:ext>
                </a:extLst>
              </a:tr>
              <a:tr h="910330">
                <a:tc>
                  <a:txBody>
                    <a:bodyPr/>
                    <a:lstStyle/>
                    <a:p>
                      <a:pPr algn="l" fontAlgn="t">
                        <a:spcAft>
                          <a:spcPts val="900"/>
                        </a:spcAft>
                        <a:buFont typeface="Arial" panose="020B0604020202020204" pitchFamily="34" charset="0"/>
                        <a:buChar char="•"/>
                      </a:pPr>
                      <a:r>
                        <a:rPr lang="en-GB" sz="1800" dirty="0">
                          <a:effectLst/>
                        </a:rPr>
                        <a:t> 37 firms (100%) were completing identification and verification checks</a:t>
                      </a:r>
                    </a:p>
                  </a:txBody>
                  <a:tcPr marL="71438" marR="71438"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lgn="l" fontAlgn="t">
                        <a:spcAft>
                          <a:spcPts val="900"/>
                        </a:spcAft>
                        <a:buFont typeface="Arial" panose="020B0604020202020204" pitchFamily="34" charset="0"/>
                        <a:buChar char="•"/>
                      </a:pPr>
                      <a:r>
                        <a:rPr lang="en-GB" sz="1800" dirty="0">
                          <a:effectLst/>
                        </a:rPr>
                        <a:t> 16 firms (89%) were completing identification and verification checks</a:t>
                      </a:r>
                    </a:p>
                  </a:txBody>
                  <a:tcPr marL="71438" marR="71438"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1875245035"/>
                  </a:ext>
                </a:extLst>
              </a:tr>
              <a:tr h="638364">
                <a:tc>
                  <a:txBody>
                    <a:bodyPr/>
                    <a:lstStyle/>
                    <a:p>
                      <a:pPr algn="l" fontAlgn="t">
                        <a:spcAft>
                          <a:spcPts val="900"/>
                        </a:spcAft>
                        <a:buFont typeface="Arial" panose="020B0604020202020204" pitchFamily="34" charset="0"/>
                        <a:buChar char="•"/>
                      </a:pPr>
                      <a:r>
                        <a:rPr lang="en-GB" sz="1800" dirty="0">
                          <a:effectLst/>
                        </a:rPr>
                        <a:t> 37 firms (100%) were screening clients for sanctions</a:t>
                      </a:r>
                    </a:p>
                  </a:txBody>
                  <a:tcPr marL="71438" marR="71438"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tc>
                  <a:txBody>
                    <a:bodyPr/>
                    <a:lstStyle/>
                    <a:p>
                      <a:pPr algn="l" fontAlgn="t">
                        <a:spcAft>
                          <a:spcPts val="900"/>
                        </a:spcAft>
                        <a:buFont typeface="Arial" panose="020B0604020202020204" pitchFamily="34" charset="0"/>
                        <a:buChar char="•"/>
                      </a:pPr>
                      <a:r>
                        <a:rPr lang="en-GB" sz="1800" dirty="0">
                          <a:effectLst/>
                        </a:rPr>
                        <a:t> 14 firms (78%) were screening clients for sanctions</a:t>
                      </a:r>
                    </a:p>
                  </a:txBody>
                  <a:tcPr marL="71438" marR="71438"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FFFF"/>
                    </a:solidFill>
                  </a:tcPr>
                </a:tc>
                <a:extLst>
                  <a:ext uri="{0D108BD9-81ED-4DB2-BD59-A6C34878D82A}">
                    <a16:rowId xmlns:a16="http://schemas.microsoft.com/office/drawing/2014/main" val="3873614416"/>
                  </a:ext>
                </a:extLst>
              </a:tr>
              <a:tr h="1454261">
                <a:tc>
                  <a:txBody>
                    <a:bodyPr/>
                    <a:lstStyle/>
                    <a:p>
                      <a:pPr algn="l" fontAlgn="t">
                        <a:spcAft>
                          <a:spcPts val="900"/>
                        </a:spcAft>
                        <a:buFont typeface="Arial" panose="020B0604020202020204" pitchFamily="34" charset="0"/>
                        <a:buChar char="•"/>
                      </a:pPr>
                      <a:r>
                        <a:rPr lang="en-GB" sz="1800" dirty="0">
                          <a:effectLst/>
                        </a:rPr>
                        <a:t> 31 firms (84%) completed client/matter risk assessment forms (not all matters reviewed were regulated under the MLR 2017)</a:t>
                      </a:r>
                    </a:p>
                  </a:txBody>
                  <a:tcPr marL="71438" marR="71438"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l" fontAlgn="t">
                        <a:spcAft>
                          <a:spcPts val="900"/>
                        </a:spcAft>
                        <a:buFont typeface="Arial" panose="020B0604020202020204" pitchFamily="34" charset="0"/>
                        <a:buChar char="•"/>
                      </a:pPr>
                      <a:r>
                        <a:rPr lang="en-GB" sz="1800" kern="1200" dirty="0">
                          <a:solidFill>
                            <a:schemeClr val="tx1"/>
                          </a:solidFill>
                          <a:effectLst/>
                          <a:latin typeface="+mn-lt"/>
                          <a:ea typeface="+mn-ea"/>
                          <a:cs typeface="+mn-cs"/>
                        </a:rPr>
                        <a:t> 10 firms (56%) were completing a client/matter risk assessment form</a:t>
                      </a:r>
                    </a:p>
                  </a:txBody>
                  <a:tcPr marL="71438" marR="71438" marT="47625" marB="476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extLst>
                  <a:ext uri="{0D108BD9-81ED-4DB2-BD59-A6C34878D82A}">
                    <a16:rowId xmlns:a16="http://schemas.microsoft.com/office/drawing/2014/main" val="219286833"/>
                  </a:ext>
                </a:extLst>
              </a:tr>
            </a:tbl>
          </a:graphicData>
        </a:graphic>
      </p:graphicFrame>
    </p:spTree>
    <p:extLst>
      <p:ext uri="{BB962C8B-B14F-4D97-AF65-F5344CB8AC3E}">
        <p14:creationId xmlns:p14="http://schemas.microsoft.com/office/powerpoint/2010/main" val="3847230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64162D-9FCA-8D46-BDF7-0A4BCEDA7FCD}"/>
            </a:ext>
          </a:extLst>
        </p:cNvPr>
        <p:cNvGrpSpPr/>
        <p:nvPr/>
      </p:nvGrpSpPr>
      <p:grpSpPr>
        <a:xfrm>
          <a:off x="0" y="0"/>
          <a:ext cx="0" cy="0"/>
          <a:chOff x="0" y="0"/>
          <a:chExt cx="0" cy="0"/>
        </a:xfrm>
      </p:grpSpPr>
      <p:sp>
        <p:nvSpPr>
          <p:cNvPr id="5122" name="Title 1">
            <a:extLst>
              <a:ext uri="{FF2B5EF4-FFF2-40B4-BE49-F238E27FC236}">
                <a16:creationId xmlns:a16="http://schemas.microsoft.com/office/drawing/2014/main" id="{193374C7-987D-92BB-FDEF-D843F3904BC0}"/>
              </a:ext>
            </a:extLst>
          </p:cNvPr>
          <p:cNvSpPr>
            <a:spLocks noGrp="1"/>
          </p:cNvSpPr>
          <p:nvPr>
            <p:ph type="title"/>
          </p:nvPr>
        </p:nvSpPr>
        <p:spPr>
          <a:xfrm>
            <a:off x="250825" y="195263"/>
            <a:ext cx="6315075" cy="857250"/>
          </a:xfrm>
        </p:spPr>
        <p:txBody>
          <a:bodyPr/>
          <a:lstStyle/>
          <a:p>
            <a:r>
              <a:rPr lang="en-US" dirty="0">
                <a:ea typeface="ＭＳ Ｐゴシック" pitchFamily="34" charset="-128"/>
              </a:rPr>
              <a:t>Challenges firms experienced</a:t>
            </a:r>
          </a:p>
        </p:txBody>
      </p:sp>
      <p:sp>
        <p:nvSpPr>
          <p:cNvPr id="3" name="Rectangle 1">
            <a:extLst>
              <a:ext uri="{FF2B5EF4-FFF2-40B4-BE49-F238E27FC236}">
                <a16:creationId xmlns:a16="http://schemas.microsoft.com/office/drawing/2014/main" id="{FDBC32FC-7831-BC34-DAF0-8C7AB1120B4A}"/>
              </a:ext>
            </a:extLst>
          </p:cNvPr>
          <p:cNvSpPr>
            <a:spLocks noChangeArrowheads="1"/>
          </p:cNvSpPr>
          <p:nvPr/>
        </p:nvSpPr>
        <p:spPr bwMode="auto">
          <a:xfrm>
            <a:off x="1" y="67575"/>
            <a:ext cx="168957"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algn="l" defTabSz="685800" eaLnBrk="0" hangingPunct="0">
              <a:defRPr/>
            </a:pPr>
            <a:r>
              <a:rPr lang="en-US" altLang="en-US" sz="900" dirty="0">
                <a:solidFill>
                  <a:srgbClr val="212529"/>
                </a:solidFill>
                <a:latin typeface="Open Sans" panose="020B0606030504020204" pitchFamily="34" charset="0"/>
                <a:ea typeface="+mn-ea"/>
                <a:cs typeface="Open Sans" panose="020B0606030504020204" pitchFamily="34" charset="0"/>
              </a:rPr>
              <a:t>.</a:t>
            </a:r>
            <a:endParaRPr lang="en-US" altLang="en-US" sz="1350" dirty="0">
              <a:solidFill>
                <a:srgbClr val="000000"/>
              </a:solidFill>
              <a:latin typeface="Arial" panose="020B0604020202020204" pitchFamily="34" charset="0"/>
              <a:ea typeface="+mn-ea"/>
            </a:endParaRPr>
          </a:p>
        </p:txBody>
      </p:sp>
      <p:sp>
        <p:nvSpPr>
          <p:cNvPr id="5" name="Content Placeholder 4">
            <a:extLst>
              <a:ext uri="{FF2B5EF4-FFF2-40B4-BE49-F238E27FC236}">
                <a16:creationId xmlns:a16="http://schemas.microsoft.com/office/drawing/2014/main" id="{E4EAA430-7C76-FC43-78BE-4121CB264884}"/>
              </a:ext>
            </a:extLst>
          </p:cNvPr>
          <p:cNvSpPr>
            <a:spLocks noGrp="1"/>
          </p:cNvSpPr>
          <p:nvPr>
            <p:ph idx="1"/>
          </p:nvPr>
        </p:nvSpPr>
        <p:spPr/>
        <p:txBody>
          <a:bodyPr/>
          <a:lstStyle/>
          <a:p>
            <a:r>
              <a:rPr lang="en-GB" dirty="0"/>
              <a:t>Keeping up to date with sanction regime changes</a:t>
            </a:r>
          </a:p>
          <a:p>
            <a:pPr marL="0" indent="0">
              <a:buNone/>
            </a:pPr>
            <a:endParaRPr lang="en-GB" dirty="0"/>
          </a:p>
          <a:p>
            <a:r>
              <a:rPr lang="en-GB" dirty="0"/>
              <a:t>Understanding ownership and control</a:t>
            </a:r>
          </a:p>
          <a:p>
            <a:pPr marL="0" indent="0">
              <a:buNone/>
            </a:pPr>
            <a:endParaRPr lang="en-GB" dirty="0"/>
          </a:p>
          <a:p>
            <a:r>
              <a:rPr lang="en-GB" dirty="0"/>
              <a:t>Third party issues</a:t>
            </a:r>
          </a:p>
        </p:txBody>
      </p:sp>
    </p:spTree>
    <p:extLst>
      <p:ext uri="{BB962C8B-B14F-4D97-AF65-F5344CB8AC3E}">
        <p14:creationId xmlns:p14="http://schemas.microsoft.com/office/powerpoint/2010/main" val="1851221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90C590-61B3-1CDF-8447-78B7EF826970}"/>
            </a:ext>
          </a:extLst>
        </p:cNvPr>
        <p:cNvGrpSpPr/>
        <p:nvPr/>
      </p:nvGrpSpPr>
      <p:grpSpPr>
        <a:xfrm>
          <a:off x="0" y="0"/>
          <a:ext cx="0" cy="0"/>
          <a:chOff x="0" y="0"/>
          <a:chExt cx="0" cy="0"/>
        </a:xfrm>
      </p:grpSpPr>
      <p:sp>
        <p:nvSpPr>
          <p:cNvPr id="5122" name="Title 1">
            <a:extLst>
              <a:ext uri="{FF2B5EF4-FFF2-40B4-BE49-F238E27FC236}">
                <a16:creationId xmlns:a16="http://schemas.microsoft.com/office/drawing/2014/main" id="{2843C141-234E-BECA-05DE-0B910DDA5CB0}"/>
              </a:ext>
            </a:extLst>
          </p:cNvPr>
          <p:cNvSpPr>
            <a:spLocks noGrp="1"/>
          </p:cNvSpPr>
          <p:nvPr>
            <p:ph type="title"/>
          </p:nvPr>
        </p:nvSpPr>
        <p:spPr>
          <a:xfrm>
            <a:off x="250825" y="195263"/>
            <a:ext cx="6530975" cy="857250"/>
          </a:xfrm>
        </p:spPr>
        <p:txBody>
          <a:bodyPr/>
          <a:lstStyle/>
          <a:p>
            <a:r>
              <a:rPr lang="en-US" dirty="0">
                <a:ea typeface="ＭＳ Ｐゴシック" pitchFamily="34" charset="-128"/>
              </a:rPr>
              <a:t>Best practice</a:t>
            </a:r>
          </a:p>
        </p:txBody>
      </p:sp>
      <p:sp>
        <p:nvSpPr>
          <p:cNvPr id="5" name="Content Placeholder 4">
            <a:extLst>
              <a:ext uri="{FF2B5EF4-FFF2-40B4-BE49-F238E27FC236}">
                <a16:creationId xmlns:a16="http://schemas.microsoft.com/office/drawing/2014/main" id="{B5B9EB5B-F415-0C48-8C04-75220BF97DC3}"/>
              </a:ext>
            </a:extLst>
          </p:cNvPr>
          <p:cNvSpPr>
            <a:spLocks noGrp="1"/>
          </p:cNvSpPr>
          <p:nvPr>
            <p:ph idx="1"/>
          </p:nvPr>
        </p:nvSpPr>
        <p:spPr/>
        <p:txBody>
          <a:bodyPr/>
          <a:lstStyle/>
          <a:p>
            <a:r>
              <a:rPr lang="en-GB" dirty="0"/>
              <a:t>Having a written risk assessment in place</a:t>
            </a:r>
          </a:p>
          <a:p>
            <a:r>
              <a:rPr lang="en-GB" dirty="0"/>
              <a:t>Having polices and procedures in place for fee earners to follow</a:t>
            </a:r>
          </a:p>
          <a:p>
            <a:r>
              <a:rPr lang="en-GB" dirty="0"/>
              <a:t>Screening all clients</a:t>
            </a:r>
          </a:p>
          <a:p>
            <a:r>
              <a:rPr lang="en-GB" dirty="0"/>
              <a:t>Risk based approach to screening counterparties</a:t>
            </a:r>
          </a:p>
          <a:p>
            <a:r>
              <a:rPr lang="en-GB" dirty="0"/>
              <a:t>Providing some sanctions training to all staff</a:t>
            </a:r>
          </a:p>
        </p:txBody>
      </p:sp>
    </p:spTree>
    <p:extLst>
      <p:ext uri="{BB962C8B-B14F-4D97-AF65-F5344CB8AC3E}">
        <p14:creationId xmlns:p14="http://schemas.microsoft.com/office/powerpoint/2010/main" val="91034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BDF727-97FD-0B77-7E00-A2E45FEF9CA3}"/>
              </a:ext>
            </a:extLst>
          </p:cNvPr>
          <p:cNvSpPr>
            <a:spLocks noGrp="1"/>
          </p:cNvSpPr>
          <p:nvPr>
            <p:ph type="title"/>
          </p:nvPr>
        </p:nvSpPr>
        <p:spPr/>
        <p:txBody>
          <a:bodyPr/>
          <a:lstStyle/>
          <a:p>
            <a:r>
              <a:rPr lang="en-GB" dirty="0"/>
              <a:t>Some challenges</a:t>
            </a:r>
          </a:p>
        </p:txBody>
      </p:sp>
      <p:graphicFrame>
        <p:nvGraphicFramePr>
          <p:cNvPr id="4" name="Content Placeholder 3">
            <a:extLst>
              <a:ext uri="{FF2B5EF4-FFF2-40B4-BE49-F238E27FC236}">
                <a16:creationId xmlns:a16="http://schemas.microsoft.com/office/drawing/2014/main" id="{BBED23A6-3E16-2C28-8406-A805104ED026}"/>
              </a:ext>
            </a:extLst>
          </p:cNvPr>
          <p:cNvGraphicFramePr>
            <a:graphicFrameLocks noGrp="1"/>
          </p:cNvGraphicFramePr>
          <p:nvPr>
            <p:ph idx="1"/>
            <p:extLst>
              <p:ext uri="{D42A27DB-BD31-4B8C-83A1-F6EECF244321}">
                <p14:modId xmlns:p14="http://schemas.microsoft.com/office/powerpoint/2010/main" val="2062415348"/>
              </p:ext>
            </p:extLst>
          </p:nvPr>
        </p:nvGraphicFramePr>
        <p:xfrm>
          <a:off x="539552" y="1052513"/>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548381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536951-0B25-4FD2-8543-77AEC1C3D35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97C3114-C92D-C747-25DB-4AA1FD4C1A6E}"/>
              </a:ext>
            </a:extLst>
          </p:cNvPr>
          <p:cNvSpPr>
            <a:spLocks noGrp="1"/>
          </p:cNvSpPr>
          <p:nvPr>
            <p:ph type="title"/>
          </p:nvPr>
        </p:nvSpPr>
        <p:spPr/>
        <p:txBody>
          <a:bodyPr/>
          <a:lstStyle/>
          <a:p>
            <a:r>
              <a:rPr lang="en-GB" dirty="0"/>
              <a:t>Some misconceptions</a:t>
            </a:r>
          </a:p>
        </p:txBody>
      </p:sp>
      <p:graphicFrame>
        <p:nvGraphicFramePr>
          <p:cNvPr id="4" name="Content Placeholder 3">
            <a:extLst>
              <a:ext uri="{FF2B5EF4-FFF2-40B4-BE49-F238E27FC236}">
                <a16:creationId xmlns:a16="http://schemas.microsoft.com/office/drawing/2014/main" id="{25DE7FC8-7BBE-9816-F66B-75FB65671412}"/>
              </a:ext>
            </a:extLst>
          </p:cNvPr>
          <p:cNvGraphicFramePr>
            <a:graphicFrameLocks noGrp="1"/>
          </p:cNvGraphicFramePr>
          <p:nvPr>
            <p:ph idx="1"/>
            <p:extLst>
              <p:ext uri="{D42A27DB-BD31-4B8C-83A1-F6EECF244321}">
                <p14:modId xmlns:p14="http://schemas.microsoft.com/office/powerpoint/2010/main" val="3793543050"/>
              </p:ext>
            </p:extLst>
          </p:nvPr>
        </p:nvGraphicFramePr>
        <p:xfrm>
          <a:off x="628650" y="1369219"/>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5269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2DD806-647E-8988-F1C8-B015574A9E0B}"/>
              </a:ext>
            </a:extLst>
          </p:cNvPr>
          <p:cNvSpPr>
            <a:spLocks noGrp="1"/>
          </p:cNvSpPr>
          <p:nvPr>
            <p:ph type="title"/>
          </p:nvPr>
        </p:nvSpPr>
        <p:spPr>
          <a:xfrm>
            <a:off x="250824" y="195263"/>
            <a:ext cx="6913464" cy="857250"/>
          </a:xfrm>
        </p:spPr>
        <p:txBody>
          <a:bodyPr/>
          <a:lstStyle/>
          <a:p>
            <a:r>
              <a:rPr lang="en-GB" dirty="0"/>
              <a:t>OFSI red flags – ‘enablers’ / ‘proxies’</a:t>
            </a:r>
            <a:br>
              <a:rPr lang="en-GB" dirty="0"/>
            </a:br>
            <a:endParaRPr lang="en-GB" dirty="0"/>
          </a:p>
        </p:txBody>
      </p:sp>
      <p:graphicFrame>
        <p:nvGraphicFramePr>
          <p:cNvPr id="4" name="Content Placeholder 3">
            <a:extLst>
              <a:ext uri="{FF2B5EF4-FFF2-40B4-BE49-F238E27FC236}">
                <a16:creationId xmlns:a16="http://schemas.microsoft.com/office/drawing/2014/main" id="{ABA924FF-0A99-A875-8E96-D0B84E60554B}"/>
              </a:ext>
            </a:extLst>
          </p:cNvPr>
          <p:cNvGraphicFramePr>
            <a:graphicFrameLocks noGrp="1"/>
          </p:cNvGraphicFramePr>
          <p:nvPr>
            <p:ph idx="1"/>
            <p:extLst>
              <p:ext uri="{D42A27DB-BD31-4B8C-83A1-F6EECF244321}">
                <p14:modId xmlns:p14="http://schemas.microsoft.com/office/powerpoint/2010/main" val="1706628031"/>
              </p:ext>
            </p:extLst>
          </p:nvPr>
        </p:nvGraphicFramePr>
        <p:xfrm>
          <a:off x="628650" y="1369219"/>
          <a:ext cx="7886700" cy="3263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4431740"/>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33BB3612-56A4-4D9A-98CC-CB9CD799A346}" vid="{57E22575-5FDF-4271-82C3-736C939F7B4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B5FD6189B35E45A52473BCEB7E328A" ma:contentTypeVersion="10" ma:contentTypeDescription="Create a new document." ma:contentTypeScope="" ma:versionID="e72a4456f7f4f3cf2c07d6f1cea1f3a7">
  <xsd:schema xmlns:xsd="http://www.w3.org/2001/XMLSchema" xmlns:xs="http://www.w3.org/2001/XMLSchema" xmlns:p="http://schemas.microsoft.com/office/2006/metadata/properties" xmlns:ns3="034f807c-094b-4332-935f-00b24bf8c526" targetNamespace="http://schemas.microsoft.com/office/2006/metadata/properties" ma:root="true" ma:fieldsID="1d0c183ee4967382ec9fe0d6c04fb3ec" ns3:_="">
    <xsd:import namespace="034f807c-094b-4332-935f-00b24bf8c526"/>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34f807c-094b-4332-935f-00b24bf8c52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description="" ma:hidden="true" ma:internalName="MediaServiceDateTaken" ma:readOnly="true">
      <xsd:simpleType>
        <xsd:restriction base="dms:Text"/>
      </xsd:simpleType>
    </xsd:element>
    <xsd:element name="MediaServiceAutoTags" ma:index="11" nillable="true" ma:displayName="MediaServiceAutoTags" ma:description=""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2EE4A45-1794-496B-BFC5-A298DDF19A8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34f807c-094b-4332-935f-00b24bf8c5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AEA418-CC61-4AF4-BED9-4652F4077CC8}">
  <ds:schemaRefs>
    <ds:schemaRef ds:uri="http://schemas.microsoft.com/sharepoint/v3/contenttype/forms"/>
  </ds:schemaRefs>
</ds:datastoreItem>
</file>

<file path=customXml/itemProps3.xml><?xml version="1.0" encoding="utf-8"?>
<ds:datastoreItem xmlns:ds="http://schemas.openxmlformats.org/officeDocument/2006/customXml" ds:itemID="{F0EBC543-89EA-4688-B4B8-18BD6C82BA3B}">
  <ds:schemaRefs>
    <ds:schemaRef ds:uri="http://purl.org/dc/dcmitype/"/>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034f807c-094b-4332-935f-00b24bf8c526"/>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SRA broadcast template</Template>
  <TotalTime>899</TotalTime>
  <Words>1946</Words>
  <Application>Microsoft Office PowerPoint</Application>
  <PresentationFormat>On-screen Show (16:9)</PresentationFormat>
  <Paragraphs>185</Paragraphs>
  <Slides>13</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ＭＳ Ｐゴシック</vt:lpstr>
      <vt:lpstr>Aptos</vt:lpstr>
      <vt:lpstr>Arial</vt:lpstr>
      <vt:lpstr>Calibri</vt:lpstr>
      <vt:lpstr>Open Sans</vt:lpstr>
      <vt:lpstr>Default Design</vt:lpstr>
      <vt:lpstr>Sanctions: Insights and updates</vt:lpstr>
      <vt:lpstr>What actions have we taken?</vt:lpstr>
      <vt:lpstr>Inspection findings</vt:lpstr>
      <vt:lpstr>More inspection findings</vt:lpstr>
      <vt:lpstr>Challenges firms experienced</vt:lpstr>
      <vt:lpstr>Best practice</vt:lpstr>
      <vt:lpstr>Some challenges</vt:lpstr>
      <vt:lpstr>Some misconceptions</vt:lpstr>
      <vt:lpstr>OFSI red flags – ‘enablers’ / ‘proxies’ </vt:lpstr>
      <vt:lpstr>OFSI ‘intermediary countries</vt:lpstr>
      <vt:lpstr>OFSI ‘intermediary countries’</vt:lpstr>
      <vt:lpstr>Some final updates</vt:lpstr>
      <vt:lpstr>More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Sanctions: Insights and updates</dc:title>
  <dc:creator>Solicitors Regulation Authority (SRA)</dc:creator>
  <cp:lastModifiedBy>Matthew Maidment</cp:lastModifiedBy>
  <cp:revision>16</cp:revision>
  <dcterms:created xsi:type="dcterms:W3CDTF">2024-08-07T09:08:33Z</dcterms:created>
  <dcterms:modified xsi:type="dcterms:W3CDTF">2025-03-18T12:14:39Z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0x01010068B5FD6189B35E45A52473BCEB7E328A</vt:lpwstr>
  </property>
  <property fmtid="{D5CDD505-2E9C-101B-9397-08002B2CF9AE}" pid="3" name="MSIP_Label_152df092-9680-444a-aacb-bd6f622b57ec_Enabled">
    <vt:lpwstr>true</vt:lpwstr>
  </property>
  <property fmtid="{D5CDD505-2E9C-101B-9397-08002B2CF9AE}" pid="4" name="MSIP_Label_152df092-9680-444a-aacb-bd6f622b57ec_SetDate">
    <vt:lpwstr>2025-03-13T13:10:19Z</vt:lpwstr>
  </property>
  <property fmtid="{D5CDD505-2E9C-101B-9397-08002B2CF9AE}" pid="5" name="MSIP_Label_152df092-9680-444a-aacb-bd6f622b57ec_Method">
    <vt:lpwstr>Privileged</vt:lpwstr>
  </property>
  <property fmtid="{D5CDD505-2E9C-101B-9397-08002B2CF9AE}" pid="6" name="MSIP_Label_152df092-9680-444a-aacb-bd6f622b57ec_Name">
    <vt:lpwstr>Public_</vt:lpwstr>
  </property>
  <property fmtid="{D5CDD505-2E9C-101B-9397-08002B2CF9AE}" pid="7" name="MSIP_Label_152df092-9680-444a-aacb-bd6f622b57ec_SiteId">
    <vt:lpwstr>adecc3d0-610d-4060-a865-615f7f48c411</vt:lpwstr>
  </property>
  <property fmtid="{D5CDD505-2E9C-101B-9397-08002B2CF9AE}" pid="8" name="MSIP_Label_152df092-9680-444a-aacb-bd6f622b57ec_ActionId">
    <vt:lpwstr>285a8240-9118-4520-b5fc-bc53949b0950</vt:lpwstr>
  </property>
  <property fmtid="{D5CDD505-2E9C-101B-9397-08002B2CF9AE}" pid="9" name="MSIP_Label_152df092-9680-444a-aacb-bd6f622b57ec_ContentBits">
    <vt:lpwstr>1</vt:lpwstr>
  </property>
  <property fmtid="{D5CDD505-2E9C-101B-9397-08002B2CF9AE}" pid="10" name="MSIP_Label_152df092-9680-444a-aacb-bd6f622b57ec_Tag">
    <vt:lpwstr>10, 0, 1, 1</vt:lpwstr>
  </property>
  <property fmtid="{D5CDD505-2E9C-101B-9397-08002B2CF9AE}" pid="11" name="ClassificationContentMarkingHeaderLocations">
    <vt:lpwstr>Default Design:4</vt:lpwstr>
  </property>
  <property fmtid="{D5CDD505-2E9C-101B-9397-08002B2CF9AE}" pid="12" name="ClassificationContentMarkingHeaderText">
    <vt:lpwstr>Sensitivity: Public</vt:lpwstr>
  </property>
</Properties>
</file>